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4"/>
  </p:sldMasterIdLst>
  <p:notesMasterIdLst>
    <p:notesMasterId r:id="rId33"/>
  </p:notesMasterIdLst>
  <p:handoutMasterIdLst>
    <p:handoutMasterId r:id="rId34"/>
  </p:handoutMasterIdLst>
  <p:sldIdLst>
    <p:sldId id="256" r:id="rId5"/>
    <p:sldId id="273" r:id="rId6"/>
    <p:sldId id="278" r:id="rId7"/>
    <p:sldId id="306" r:id="rId8"/>
    <p:sldId id="318" r:id="rId9"/>
    <p:sldId id="308" r:id="rId10"/>
    <p:sldId id="303" r:id="rId11"/>
    <p:sldId id="266" r:id="rId12"/>
    <p:sldId id="276" r:id="rId13"/>
    <p:sldId id="275" r:id="rId14"/>
    <p:sldId id="309" r:id="rId15"/>
    <p:sldId id="311" r:id="rId16"/>
    <p:sldId id="292" r:id="rId17"/>
    <p:sldId id="298" r:id="rId18"/>
    <p:sldId id="314" r:id="rId19"/>
    <p:sldId id="312" r:id="rId20"/>
    <p:sldId id="289" r:id="rId21"/>
    <p:sldId id="313" r:id="rId22"/>
    <p:sldId id="301" r:id="rId23"/>
    <p:sldId id="293" r:id="rId24"/>
    <p:sldId id="315" r:id="rId25"/>
    <p:sldId id="280" r:id="rId26"/>
    <p:sldId id="316" r:id="rId27"/>
    <p:sldId id="282" r:id="rId28"/>
    <p:sldId id="281" r:id="rId29"/>
    <p:sldId id="286" r:id="rId30"/>
    <p:sldId id="317" r:id="rId31"/>
    <p:sldId id="272" r:id="rId32"/>
  </p:sldIdLst>
  <p:sldSz cx="9144000" cy="6858000" type="screen4x3"/>
  <p:notesSz cx="7010400" cy="9296400"/>
  <p:defaultTex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99B4CC-CCDC-4ADC-BEB8-BEB9F38F422B}" v="20" dt="2023-06-09T15:16:47.5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1498" y="62"/>
      </p:cViewPr>
      <p:guideLst>
        <p:guide orient="horz" pos="216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54558D-AF43-EFA5-663E-21336E5C8AAD}"/>
              </a:ext>
            </a:extLst>
          </p:cNvPr>
          <p:cNvSpPr>
            <a:spLocks noGrp="1"/>
          </p:cNvSpPr>
          <p:nvPr>
            <p:ph type="hdr" sz="quarter"/>
          </p:nvPr>
        </p:nvSpPr>
        <p:spPr>
          <a:xfrm>
            <a:off x="0" y="0"/>
            <a:ext cx="3038604" cy="465341"/>
          </a:xfrm>
          <a:prstGeom prst="rect">
            <a:avLst/>
          </a:prstGeom>
        </p:spPr>
        <p:txBody>
          <a:bodyPr vert="horz" lIns="91440" tIns="45720" rIns="91440" bIns="45720" rtlCol="0"/>
          <a:lstStyle>
            <a:lvl1pPr algn="l" eaLnBrk="1" hangingPunct="1">
              <a:defRPr sz="1200">
                <a:cs typeface="+mn-cs"/>
              </a:defRPr>
            </a:lvl1pPr>
          </a:lstStyle>
          <a:p>
            <a:pPr>
              <a:defRPr/>
            </a:pPr>
            <a:endParaRPr lang="en-GB"/>
          </a:p>
        </p:txBody>
      </p:sp>
      <p:sp>
        <p:nvSpPr>
          <p:cNvPr id="3" name="Date Placeholder 2">
            <a:extLst>
              <a:ext uri="{FF2B5EF4-FFF2-40B4-BE49-F238E27FC236}">
                <a16:creationId xmlns:a16="http://schemas.microsoft.com/office/drawing/2014/main" id="{4764AA1E-20B4-70E2-BF26-EDCFE44BD60F}"/>
              </a:ext>
            </a:extLst>
          </p:cNvPr>
          <p:cNvSpPr>
            <a:spLocks noGrp="1"/>
          </p:cNvSpPr>
          <p:nvPr>
            <p:ph type="dt" sz="quarter" idx="1"/>
          </p:nvPr>
        </p:nvSpPr>
        <p:spPr>
          <a:xfrm>
            <a:off x="3970159" y="0"/>
            <a:ext cx="3038604" cy="465341"/>
          </a:xfrm>
          <a:prstGeom prst="rect">
            <a:avLst/>
          </a:prstGeom>
        </p:spPr>
        <p:txBody>
          <a:bodyPr vert="horz" lIns="91440" tIns="45720" rIns="91440" bIns="45720" rtlCol="0"/>
          <a:lstStyle>
            <a:lvl1pPr algn="r" eaLnBrk="1" hangingPunct="1">
              <a:defRPr sz="1200">
                <a:cs typeface="+mn-cs"/>
              </a:defRPr>
            </a:lvl1pPr>
          </a:lstStyle>
          <a:p>
            <a:pPr>
              <a:defRPr/>
            </a:pPr>
            <a:fld id="{76AC31C4-BF84-4F61-A23C-158DCB14D09D}" type="datetimeFigureOut">
              <a:rPr lang="en-GB"/>
              <a:pPr>
                <a:defRPr/>
              </a:pPr>
              <a:t>12/06/2023</a:t>
            </a:fld>
            <a:endParaRPr lang="en-GB"/>
          </a:p>
        </p:txBody>
      </p:sp>
      <p:sp>
        <p:nvSpPr>
          <p:cNvPr id="4" name="Footer Placeholder 3">
            <a:extLst>
              <a:ext uri="{FF2B5EF4-FFF2-40B4-BE49-F238E27FC236}">
                <a16:creationId xmlns:a16="http://schemas.microsoft.com/office/drawing/2014/main" id="{4E8B6C5F-39DF-89B5-E201-EEFCBCBAE7AF}"/>
              </a:ext>
            </a:extLst>
          </p:cNvPr>
          <p:cNvSpPr>
            <a:spLocks noGrp="1"/>
          </p:cNvSpPr>
          <p:nvPr>
            <p:ph type="ftr" sz="quarter" idx="2"/>
          </p:nvPr>
        </p:nvSpPr>
        <p:spPr>
          <a:xfrm>
            <a:off x="0" y="8829573"/>
            <a:ext cx="3038604" cy="465340"/>
          </a:xfrm>
          <a:prstGeom prst="rect">
            <a:avLst/>
          </a:prstGeom>
        </p:spPr>
        <p:txBody>
          <a:bodyPr vert="horz" lIns="91440" tIns="45720" rIns="91440" bIns="45720" rtlCol="0" anchor="b"/>
          <a:lstStyle>
            <a:lvl1pPr algn="l" eaLnBrk="1" hangingPunct="1">
              <a:defRPr sz="1200">
                <a:cs typeface="+mn-cs"/>
              </a:defRPr>
            </a:lvl1pPr>
          </a:lstStyle>
          <a:p>
            <a:pPr>
              <a:defRPr/>
            </a:pPr>
            <a:endParaRPr lang="en-GB"/>
          </a:p>
        </p:txBody>
      </p:sp>
      <p:sp>
        <p:nvSpPr>
          <p:cNvPr id="5" name="Slide Number Placeholder 4">
            <a:extLst>
              <a:ext uri="{FF2B5EF4-FFF2-40B4-BE49-F238E27FC236}">
                <a16:creationId xmlns:a16="http://schemas.microsoft.com/office/drawing/2014/main" id="{FA960BD6-82AF-DCEF-1EEA-D8B20D9A1BB0}"/>
              </a:ext>
            </a:extLst>
          </p:cNvPr>
          <p:cNvSpPr>
            <a:spLocks noGrp="1"/>
          </p:cNvSpPr>
          <p:nvPr>
            <p:ph type="sldNum" sz="quarter" idx="3"/>
          </p:nvPr>
        </p:nvSpPr>
        <p:spPr>
          <a:xfrm>
            <a:off x="3970159" y="8829573"/>
            <a:ext cx="3038604" cy="46534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6798100-7E6F-423F-A383-7E85BFAAAEED}" type="slidenum">
              <a:rPr lang="en-GB" altLang="en-US"/>
              <a:pPr>
                <a:defRPr/>
              </a:pPr>
              <a:t>‹#›</a:t>
            </a:fld>
            <a:endParaRPr lang="en-GB"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5C6910A-1AF1-521C-527A-4E6F4433E5C5}"/>
              </a:ext>
            </a:extLst>
          </p:cNvPr>
          <p:cNvSpPr>
            <a:spLocks noGrp="1"/>
          </p:cNvSpPr>
          <p:nvPr>
            <p:ph type="hdr" sz="quarter"/>
          </p:nvPr>
        </p:nvSpPr>
        <p:spPr>
          <a:xfrm>
            <a:off x="0" y="0"/>
            <a:ext cx="3038604" cy="465341"/>
          </a:xfrm>
          <a:prstGeom prst="rect">
            <a:avLst/>
          </a:prstGeom>
        </p:spPr>
        <p:txBody>
          <a:bodyPr vert="horz" lIns="91440" tIns="45720" rIns="91440" bIns="45720" rtlCol="0"/>
          <a:lstStyle>
            <a:lvl1pPr algn="l" eaLnBrk="1" hangingPunct="1">
              <a:defRPr sz="1200">
                <a:latin typeface="Times New Roman" charset="0"/>
                <a:cs typeface="+mn-cs"/>
              </a:defRPr>
            </a:lvl1pPr>
          </a:lstStyle>
          <a:p>
            <a:pPr>
              <a:defRPr/>
            </a:pPr>
            <a:endParaRPr lang="en-GB"/>
          </a:p>
        </p:txBody>
      </p:sp>
      <p:sp>
        <p:nvSpPr>
          <p:cNvPr id="3" name="Date Placeholder 2">
            <a:extLst>
              <a:ext uri="{FF2B5EF4-FFF2-40B4-BE49-F238E27FC236}">
                <a16:creationId xmlns:a16="http://schemas.microsoft.com/office/drawing/2014/main" id="{A861BA31-2647-DDD3-DC01-CEBE04B712D2}"/>
              </a:ext>
            </a:extLst>
          </p:cNvPr>
          <p:cNvSpPr>
            <a:spLocks noGrp="1"/>
          </p:cNvSpPr>
          <p:nvPr>
            <p:ph type="dt" idx="1"/>
          </p:nvPr>
        </p:nvSpPr>
        <p:spPr>
          <a:xfrm>
            <a:off x="3970159" y="0"/>
            <a:ext cx="3038604" cy="465341"/>
          </a:xfrm>
          <a:prstGeom prst="rect">
            <a:avLst/>
          </a:prstGeom>
        </p:spPr>
        <p:txBody>
          <a:bodyPr vert="horz" lIns="91440" tIns="45720" rIns="91440" bIns="45720" rtlCol="0"/>
          <a:lstStyle>
            <a:lvl1pPr algn="r" eaLnBrk="1" hangingPunct="1">
              <a:defRPr sz="1200">
                <a:latin typeface="Times New Roman" charset="0"/>
                <a:cs typeface="+mn-cs"/>
              </a:defRPr>
            </a:lvl1pPr>
          </a:lstStyle>
          <a:p>
            <a:pPr>
              <a:defRPr/>
            </a:pPr>
            <a:fld id="{9818025E-66D2-4D33-BC2F-B987CF4A2DF4}" type="datetimeFigureOut">
              <a:rPr lang="en-US"/>
              <a:pPr>
                <a:defRPr/>
              </a:pPr>
              <a:t>6/12/2023</a:t>
            </a:fld>
            <a:endParaRPr lang="en-GB"/>
          </a:p>
        </p:txBody>
      </p:sp>
      <p:sp>
        <p:nvSpPr>
          <p:cNvPr id="4" name="Slide Image Placeholder 3">
            <a:extLst>
              <a:ext uri="{FF2B5EF4-FFF2-40B4-BE49-F238E27FC236}">
                <a16:creationId xmlns:a16="http://schemas.microsoft.com/office/drawing/2014/main" id="{12315FBC-6372-DF46-5CC5-0379949D6744}"/>
              </a:ext>
            </a:extLst>
          </p:cNvPr>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9EDAAD27-38D8-32AC-E4AD-ED73A6532729}"/>
              </a:ext>
            </a:extLst>
          </p:cNvPr>
          <p:cNvSpPr>
            <a:spLocks noGrp="1"/>
          </p:cNvSpPr>
          <p:nvPr>
            <p:ph type="body" sz="quarter" idx="3"/>
          </p:nvPr>
        </p:nvSpPr>
        <p:spPr>
          <a:xfrm>
            <a:off x="700713" y="4415530"/>
            <a:ext cx="5608975" cy="4183603"/>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4D047EB0-DBBE-511C-48C3-C5171BDBDA39}"/>
              </a:ext>
            </a:extLst>
          </p:cNvPr>
          <p:cNvSpPr>
            <a:spLocks noGrp="1"/>
          </p:cNvSpPr>
          <p:nvPr>
            <p:ph type="ftr" sz="quarter" idx="4"/>
          </p:nvPr>
        </p:nvSpPr>
        <p:spPr>
          <a:xfrm>
            <a:off x="0" y="8829573"/>
            <a:ext cx="3038604" cy="465340"/>
          </a:xfrm>
          <a:prstGeom prst="rect">
            <a:avLst/>
          </a:prstGeom>
        </p:spPr>
        <p:txBody>
          <a:bodyPr vert="horz" lIns="91440" tIns="45720" rIns="91440" bIns="45720" rtlCol="0" anchor="b"/>
          <a:lstStyle>
            <a:lvl1pPr algn="l" eaLnBrk="1" hangingPunct="1">
              <a:defRPr sz="1200">
                <a:latin typeface="Times New Roman" charset="0"/>
                <a:cs typeface="+mn-cs"/>
              </a:defRPr>
            </a:lvl1pPr>
          </a:lstStyle>
          <a:p>
            <a:pPr>
              <a:defRPr/>
            </a:pPr>
            <a:endParaRPr lang="en-GB"/>
          </a:p>
        </p:txBody>
      </p:sp>
      <p:sp>
        <p:nvSpPr>
          <p:cNvPr id="7" name="Slide Number Placeholder 6">
            <a:extLst>
              <a:ext uri="{FF2B5EF4-FFF2-40B4-BE49-F238E27FC236}">
                <a16:creationId xmlns:a16="http://schemas.microsoft.com/office/drawing/2014/main" id="{07BE3831-3B6B-B830-4837-CC908AE554FA}"/>
              </a:ext>
            </a:extLst>
          </p:cNvPr>
          <p:cNvSpPr>
            <a:spLocks noGrp="1"/>
          </p:cNvSpPr>
          <p:nvPr>
            <p:ph type="sldNum" sz="quarter" idx="5"/>
          </p:nvPr>
        </p:nvSpPr>
        <p:spPr>
          <a:xfrm>
            <a:off x="3970159" y="8829573"/>
            <a:ext cx="3038604" cy="46534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2B2EA99-E14D-4B6C-A1AF-EE650974A5DC}"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4474B441-26F2-FB72-19ED-3861C832FF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98853F59-85D5-C2CB-0A7C-AFA8BD52FA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SThank you so much for coming.</a:t>
            </a:r>
          </a:p>
        </p:txBody>
      </p:sp>
      <p:sp>
        <p:nvSpPr>
          <p:cNvPr id="6148" name="Slide Number Placeholder 3">
            <a:extLst>
              <a:ext uri="{FF2B5EF4-FFF2-40B4-BE49-F238E27FC236}">
                <a16:creationId xmlns:a16="http://schemas.microsoft.com/office/drawing/2014/main" id="{FDFB0D19-C3B2-5E52-F089-3BC71BFFF2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8AB7DC62-9330-4971-8E2B-D6943FF6F121}" type="slidenum">
              <a:rPr lang="en-GB" altLang="en-US" sz="1200" smtClean="0"/>
              <a:pPr/>
              <a:t>1</a:t>
            </a:fld>
            <a:endParaRPr lang="en-GB"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F052C538-CE93-305A-3ED0-074AB67A9F6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A99633F4-85E2-736E-948A-AABD011991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Thank you so much for coming.</a:t>
            </a:r>
          </a:p>
        </p:txBody>
      </p:sp>
      <p:sp>
        <p:nvSpPr>
          <p:cNvPr id="24580" name="Slide Number Placeholder 3">
            <a:extLst>
              <a:ext uri="{FF2B5EF4-FFF2-40B4-BE49-F238E27FC236}">
                <a16:creationId xmlns:a16="http://schemas.microsoft.com/office/drawing/2014/main" id="{7EA663E5-8D22-29D2-61FA-7FE12B1E56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494402BA-F4B2-4FAE-91CE-9E45CA3F1953}" type="slidenum">
              <a:rPr lang="en-GB" altLang="en-US" sz="1200" smtClean="0"/>
              <a:pPr/>
              <a:t>11</a:t>
            </a:fld>
            <a:endParaRPr lang="en-GB"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2F6FC4DD-93B7-926B-4215-239747C493D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B994B168-D41E-23DE-3ADF-820FD83C65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Thank you so much for coming.</a:t>
            </a:r>
          </a:p>
        </p:txBody>
      </p:sp>
      <p:sp>
        <p:nvSpPr>
          <p:cNvPr id="26628" name="Slide Number Placeholder 3">
            <a:extLst>
              <a:ext uri="{FF2B5EF4-FFF2-40B4-BE49-F238E27FC236}">
                <a16:creationId xmlns:a16="http://schemas.microsoft.com/office/drawing/2014/main" id="{AB6A5998-BB35-D59B-1F36-192F56DD41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5AEA30C4-3B93-4527-A099-F286C985545B}" type="slidenum">
              <a:rPr lang="en-GB" altLang="en-US" sz="1200" smtClean="0"/>
              <a:pPr/>
              <a:t>12</a:t>
            </a:fld>
            <a:endParaRPr lang="en-GB"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D1C2FA7C-6420-55FB-9854-A9C0C5E106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3A18AF0F-91C1-36B0-C683-4E87B913D7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The children’s day is balanced between adult focused activities and independent learning time where the children have the choice what they do. They are encouraged to become independent learners- eg find their resources and put them away at the end.</a:t>
            </a:r>
          </a:p>
          <a:p>
            <a:pPr eaLnBrk="1" hangingPunct="1"/>
            <a:r>
              <a:rPr lang="en-US" altLang="en-US"/>
              <a:t>We use both inside and outside daily.</a:t>
            </a:r>
          </a:p>
          <a:p>
            <a:pPr eaLnBrk="1" hangingPunct="1"/>
            <a:endParaRPr lang="en-US" altLang="en-US"/>
          </a:p>
        </p:txBody>
      </p:sp>
      <p:sp>
        <p:nvSpPr>
          <p:cNvPr id="30724" name="Slide Number Placeholder 3">
            <a:extLst>
              <a:ext uri="{FF2B5EF4-FFF2-40B4-BE49-F238E27FC236}">
                <a16:creationId xmlns:a16="http://schemas.microsoft.com/office/drawing/2014/main" id="{4F22FFF4-4EDC-430B-3208-4CFDF764EEC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2F9DDCA2-2EDF-4F7D-A2C3-6744D0C34AF6}" type="slidenum">
              <a:rPr lang="en-GB" altLang="en-US" sz="1200" smtClean="0"/>
              <a:pPr/>
              <a:t>13</a:t>
            </a:fld>
            <a:endParaRPr lang="en-GB"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2C9BF37C-F730-814C-99F3-5EDED66FBD8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A8CF8716-B1E9-D9B1-5346-1003AA473AE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We also have a P.E.  No 2 days are the same! Although we have aprons and will insist they are worn, children have an amazing ability to get stuff on their clothes! It should be washable such as chalk etc</a:t>
            </a:r>
          </a:p>
          <a:p>
            <a:pPr eaLnBrk="1" hangingPunct="1"/>
            <a:endParaRPr lang="en-US" altLang="en-US"/>
          </a:p>
        </p:txBody>
      </p:sp>
      <p:sp>
        <p:nvSpPr>
          <p:cNvPr id="32772" name="Slide Number Placeholder 3">
            <a:extLst>
              <a:ext uri="{FF2B5EF4-FFF2-40B4-BE49-F238E27FC236}">
                <a16:creationId xmlns:a16="http://schemas.microsoft.com/office/drawing/2014/main" id="{E9EBC890-799B-59FC-58F6-CAAAD070D8C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871BABB7-2F2A-4B02-8DB7-5A440E5EEC44}" type="slidenum">
              <a:rPr lang="en-GB" altLang="en-US" sz="1200" smtClean="0"/>
              <a:pPr/>
              <a:t>14</a:t>
            </a:fld>
            <a:endParaRPr lang="en-GB"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A5AA2253-C536-EF82-C273-07DCEAA24F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3589E9B1-A480-3533-4EB4-9F4DEC4D4D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Forest school is a great activity which includes team games, team working skills, </a:t>
            </a:r>
            <a:r>
              <a:rPr lang="en-GB" altLang="en-US"/>
              <a:t>an increase in their self belief, confidence, learning capacity, enthusiasm, communication and problem-solving skills and emotional well-being. Provides opportunity to take risks in a controlled environment. Also great fun!</a:t>
            </a:r>
            <a:endParaRPr lang="en-US" altLang="en-US"/>
          </a:p>
        </p:txBody>
      </p:sp>
      <p:sp>
        <p:nvSpPr>
          <p:cNvPr id="34820" name="Slide Number Placeholder 3">
            <a:extLst>
              <a:ext uri="{FF2B5EF4-FFF2-40B4-BE49-F238E27FC236}">
                <a16:creationId xmlns:a16="http://schemas.microsoft.com/office/drawing/2014/main" id="{99B78E84-E9BA-8F13-79A1-9975F20E08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F5A60C4D-9DC9-4EEE-9CA6-A0320CF6A8BE}" type="slidenum">
              <a:rPr lang="en-GB" altLang="en-US" sz="1200" smtClean="0"/>
              <a:pPr/>
              <a:t>15</a:t>
            </a:fld>
            <a:endParaRPr lang="en-GB" altLang="en-US" sz="1200"/>
          </a:p>
        </p:txBody>
      </p:sp>
    </p:spTree>
    <p:extLst>
      <p:ext uri="{BB962C8B-B14F-4D97-AF65-F5344CB8AC3E}">
        <p14:creationId xmlns:p14="http://schemas.microsoft.com/office/powerpoint/2010/main" val="24302274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C05AB43C-74A8-509D-F298-A13D1A59306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C234D22F-AE54-7D03-910E-E341864A22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36868" name="Slide Number Placeholder 3">
            <a:extLst>
              <a:ext uri="{FF2B5EF4-FFF2-40B4-BE49-F238E27FC236}">
                <a16:creationId xmlns:a16="http://schemas.microsoft.com/office/drawing/2014/main" id="{E3322569-AA16-3C15-8478-F077545B11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A0EF5918-A356-4C22-9019-2090824E15D4}" type="slidenum">
              <a:rPr lang="en-GB" altLang="en-US" sz="1200" smtClean="0"/>
              <a:pPr/>
              <a:t>16</a:t>
            </a:fld>
            <a:endParaRPr lang="en-GB"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8B2E4E82-94EA-D6DC-D4A5-AC918F56097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802570D0-CA6A-326F-B572-788E996B02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cs typeface="Calibri"/>
              </a:rPr>
              <a:t>S</a:t>
            </a:r>
            <a:endParaRPr lang="en-US" altLang="en-US"/>
          </a:p>
        </p:txBody>
      </p:sp>
      <p:sp>
        <p:nvSpPr>
          <p:cNvPr id="38916" name="Slide Number Placeholder 3">
            <a:extLst>
              <a:ext uri="{FF2B5EF4-FFF2-40B4-BE49-F238E27FC236}">
                <a16:creationId xmlns:a16="http://schemas.microsoft.com/office/drawing/2014/main" id="{CFE2256F-ACC2-4C21-0C00-2B0234022C9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3EBA7648-855F-4474-986C-767C482D441D}" type="slidenum">
              <a:rPr lang="en-GB" altLang="en-US" sz="1200" smtClean="0"/>
              <a:pPr/>
              <a:t>17</a:t>
            </a:fld>
            <a:endParaRPr lang="en-GB" alt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75AE4927-3246-BC49-DB80-41B76C974B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04EAFDD0-C230-4EB6-FA2F-64D4405994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0964" name="Slide Number Placeholder 3">
            <a:extLst>
              <a:ext uri="{FF2B5EF4-FFF2-40B4-BE49-F238E27FC236}">
                <a16:creationId xmlns:a16="http://schemas.microsoft.com/office/drawing/2014/main" id="{9B107A1E-F9B6-F13D-A062-E80695BB609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7E8BDB3D-A5B8-49C0-9478-7518989D677C}" type="slidenum">
              <a:rPr lang="en-GB" altLang="en-US" sz="1200" smtClean="0"/>
              <a:pPr/>
              <a:t>18</a:t>
            </a:fld>
            <a:endParaRPr lang="en-GB" alt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6BCBE6D7-D523-F4F7-D129-87121269343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72192091-AC57-428F-C441-DA0A1D90ED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3012" name="Slide Number Placeholder 3">
            <a:extLst>
              <a:ext uri="{FF2B5EF4-FFF2-40B4-BE49-F238E27FC236}">
                <a16:creationId xmlns:a16="http://schemas.microsoft.com/office/drawing/2014/main" id="{831736B9-55F2-EF10-643F-1630AD5EE73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26E72215-166D-4F8D-917E-D8FD6CCA3FDE}" type="slidenum">
              <a:rPr lang="en-GB" altLang="en-US" sz="1200" smtClean="0"/>
              <a:pPr/>
              <a:t>19</a:t>
            </a:fld>
            <a:endParaRPr lang="en-GB" alt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E100F660-0289-B2F5-63E1-799443A4FCB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41E1DCBD-D781-8EC9-24D8-6A64F6A7FC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5060" name="Slide Number Placeholder 3">
            <a:extLst>
              <a:ext uri="{FF2B5EF4-FFF2-40B4-BE49-F238E27FC236}">
                <a16:creationId xmlns:a16="http://schemas.microsoft.com/office/drawing/2014/main" id="{BE422744-0A84-F273-1963-11BB518188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751E73CC-4B2F-4589-B0F2-9F383D6900BA}" type="slidenum">
              <a:rPr lang="en-GB" altLang="en-US" sz="1200" smtClean="0"/>
              <a:pPr/>
              <a:t>20</a:t>
            </a:fld>
            <a:endParaRPr lang="en-GB"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E2BBEB91-3A1C-6E0B-7696-5224DF7ACC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FD226B7D-2E27-283E-A5BE-F05FCEECBE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Recent research evidence demonstrates that...</a:t>
            </a:r>
          </a:p>
          <a:p>
            <a:pPr eaLnBrk="1" hangingPunct="1">
              <a:buFontTx/>
              <a:buChar char="•"/>
            </a:pPr>
            <a:r>
              <a:rPr lang="en-GB" altLang="en-US"/>
              <a:t>Consistency across home and school promotes achievements for young children</a:t>
            </a:r>
          </a:p>
          <a:p>
            <a:pPr eaLnBrk="1" hangingPunct="1">
              <a:buFontTx/>
              <a:buChar char="•"/>
            </a:pPr>
            <a:r>
              <a:rPr lang="en-GB" altLang="en-US"/>
              <a:t>Family involvement in children’s learning has an influence on children’s happiness, achievement and learning</a:t>
            </a:r>
          </a:p>
          <a:p>
            <a:pPr eaLnBrk="1" hangingPunct="1">
              <a:buFontTx/>
              <a:buChar char="•"/>
            </a:pPr>
            <a:r>
              <a:rPr lang="en-GB" altLang="en-US"/>
              <a:t>Parent/school partnership can improve children’s motivation, behaviour and self-esteem and language development</a:t>
            </a:r>
          </a:p>
          <a:p>
            <a:pPr eaLnBrk="1" hangingPunct="1"/>
            <a:endParaRPr lang="en-GB" altLang="en-US"/>
          </a:p>
          <a:p>
            <a:pPr eaLnBrk="1" hangingPunct="1"/>
            <a:endParaRPr lang="en-US" altLang="en-US"/>
          </a:p>
        </p:txBody>
      </p:sp>
      <p:sp>
        <p:nvSpPr>
          <p:cNvPr id="8196" name="Slide Number Placeholder 3">
            <a:extLst>
              <a:ext uri="{FF2B5EF4-FFF2-40B4-BE49-F238E27FC236}">
                <a16:creationId xmlns:a16="http://schemas.microsoft.com/office/drawing/2014/main" id="{77AA0D21-E40A-E25D-8A88-489AF084243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056CE256-DBE0-4656-B773-8EEDC2810CF5}" type="slidenum">
              <a:rPr lang="en-GB" altLang="en-US" sz="1200" smtClean="0"/>
              <a:pPr/>
              <a:t>2</a:t>
            </a:fld>
            <a:endParaRPr lang="en-GB" alt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7659CEB6-E3EE-C894-0148-686D47CC800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1D4191E6-A9B5-97FA-01D5-D96951C3D17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a:p>
            <a:endParaRPr lang="en-US" altLang="en-US"/>
          </a:p>
        </p:txBody>
      </p:sp>
      <p:sp>
        <p:nvSpPr>
          <p:cNvPr id="47108" name="Slide Number Placeholder 3">
            <a:extLst>
              <a:ext uri="{FF2B5EF4-FFF2-40B4-BE49-F238E27FC236}">
                <a16:creationId xmlns:a16="http://schemas.microsoft.com/office/drawing/2014/main" id="{BDA030BF-A545-6030-0627-33F3724670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2998F127-D1E8-4D04-9558-6D46EF65D56D}" type="slidenum">
              <a:rPr lang="en-GB" altLang="en-US" sz="1200" smtClean="0"/>
              <a:pPr/>
              <a:t>21</a:t>
            </a:fld>
            <a:endParaRPr lang="en-GB" altLang="en-US" sz="1200"/>
          </a:p>
        </p:txBody>
      </p:sp>
    </p:spTree>
    <p:extLst>
      <p:ext uri="{BB962C8B-B14F-4D97-AF65-F5344CB8AC3E}">
        <p14:creationId xmlns:p14="http://schemas.microsoft.com/office/powerpoint/2010/main" val="38425175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0E85043C-3945-AF1C-1128-68B1BDF02A5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15965662-CEAB-01CC-2CFB-03ABC56114D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9156" name="Slide Number Placeholder 3">
            <a:extLst>
              <a:ext uri="{FF2B5EF4-FFF2-40B4-BE49-F238E27FC236}">
                <a16:creationId xmlns:a16="http://schemas.microsoft.com/office/drawing/2014/main" id="{EFCC7CC8-C73C-BD65-8813-647CB5302F6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4FC89470-7366-4395-A845-9FAA1065EDD7}" type="slidenum">
              <a:rPr lang="en-GB" altLang="en-US" sz="1200" smtClean="0"/>
              <a:pPr/>
              <a:t>22</a:t>
            </a:fld>
            <a:endParaRPr lang="en-GB" alt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7659CEB6-E3EE-C894-0148-686D47CC800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1D4191E6-A9B5-97FA-01D5-D96951C3D17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a:p>
            <a:endParaRPr lang="en-US" altLang="en-US"/>
          </a:p>
        </p:txBody>
      </p:sp>
      <p:sp>
        <p:nvSpPr>
          <p:cNvPr id="47108" name="Slide Number Placeholder 3">
            <a:extLst>
              <a:ext uri="{FF2B5EF4-FFF2-40B4-BE49-F238E27FC236}">
                <a16:creationId xmlns:a16="http://schemas.microsoft.com/office/drawing/2014/main" id="{BDA030BF-A545-6030-0627-33F3724670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2998F127-D1E8-4D04-9558-6D46EF65D56D}" type="slidenum">
              <a:rPr lang="en-GB" altLang="en-US" sz="1200" smtClean="0"/>
              <a:pPr/>
              <a:t>23</a:t>
            </a:fld>
            <a:endParaRPr lang="en-GB" altLang="en-US" sz="1200"/>
          </a:p>
        </p:txBody>
      </p:sp>
    </p:spTree>
    <p:extLst>
      <p:ext uri="{BB962C8B-B14F-4D97-AF65-F5344CB8AC3E}">
        <p14:creationId xmlns:p14="http://schemas.microsoft.com/office/powerpoint/2010/main" val="33962563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327E902B-274E-7EE5-055D-2574DF3E2FA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33721912-9C84-5E29-0D7C-0682B493C4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Uniform all looks the same when you’re 4!</a:t>
            </a:r>
          </a:p>
        </p:txBody>
      </p:sp>
      <p:sp>
        <p:nvSpPr>
          <p:cNvPr id="51204" name="Slide Number Placeholder 3">
            <a:extLst>
              <a:ext uri="{FF2B5EF4-FFF2-40B4-BE49-F238E27FC236}">
                <a16:creationId xmlns:a16="http://schemas.microsoft.com/office/drawing/2014/main" id="{A4405E3A-7D9A-8F5B-36A7-0CD4B9E4C2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011D6FC4-CC3E-4473-9ED5-2300C9DBADB7}" type="slidenum">
              <a:rPr lang="en-GB" altLang="en-US" sz="1200" smtClean="0"/>
              <a:pPr/>
              <a:t>24</a:t>
            </a:fld>
            <a:endParaRPr lang="en-GB" alt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750F2947-7AE4-59A4-6AA4-19C3889C894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29EB081F-2242-AB64-0226-EF0261DA042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5300" name="Slide Number Placeholder 3">
            <a:extLst>
              <a:ext uri="{FF2B5EF4-FFF2-40B4-BE49-F238E27FC236}">
                <a16:creationId xmlns:a16="http://schemas.microsoft.com/office/drawing/2014/main" id="{D8C06F37-AD74-7614-0F01-1881A320D6C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0A68A995-D8C3-48E5-93A6-3FAE9E3AF713}" type="slidenum">
              <a:rPr lang="en-GB" altLang="en-US" sz="1200" smtClean="0"/>
              <a:pPr/>
              <a:t>25</a:t>
            </a:fld>
            <a:endParaRPr lang="en-GB" alt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7659CEB6-E3EE-C894-0148-686D47CC800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1D4191E6-A9B5-97FA-01D5-D96951C3D17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a:p>
            <a:endParaRPr lang="en-US" altLang="en-US"/>
          </a:p>
        </p:txBody>
      </p:sp>
      <p:sp>
        <p:nvSpPr>
          <p:cNvPr id="47108" name="Slide Number Placeholder 3">
            <a:extLst>
              <a:ext uri="{FF2B5EF4-FFF2-40B4-BE49-F238E27FC236}">
                <a16:creationId xmlns:a16="http://schemas.microsoft.com/office/drawing/2014/main" id="{BDA030BF-A545-6030-0627-33F3724670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2998F127-D1E8-4D04-9558-6D46EF65D56D}" type="slidenum">
              <a:rPr lang="en-GB" altLang="en-US" sz="1200" smtClean="0"/>
              <a:pPr/>
              <a:t>26</a:t>
            </a:fld>
            <a:endParaRPr lang="en-GB" alt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7659CEB6-E3EE-C894-0148-686D47CC800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1D4191E6-A9B5-97FA-01D5-D96951C3D17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a:p>
            <a:endParaRPr lang="en-US" altLang="en-US"/>
          </a:p>
        </p:txBody>
      </p:sp>
      <p:sp>
        <p:nvSpPr>
          <p:cNvPr id="47108" name="Slide Number Placeholder 3">
            <a:extLst>
              <a:ext uri="{FF2B5EF4-FFF2-40B4-BE49-F238E27FC236}">
                <a16:creationId xmlns:a16="http://schemas.microsoft.com/office/drawing/2014/main" id="{BDA030BF-A545-6030-0627-33F3724670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2998F127-D1E8-4D04-9558-6D46EF65D56D}" type="slidenum">
              <a:rPr lang="en-GB" altLang="en-US" sz="1200" smtClean="0"/>
              <a:pPr/>
              <a:t>27</a:t>
            </a:fld>
            <a:endParaRPr lang="en-GB" altLang="en-US" sz="1200"/>
          </a:p>
        </p:txBody>
      </p:sp>
    </p:spTree>
    <p:extLst>
      <p:ext uri="{BB962C8B-B14F-4D97-AF65-F5344CB8AC3E}">
        <p14:creationId xmlns:p14="http://schemas.microsoft.com/office/powerpoint/2010/main" val="8700367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07C147AC-74CC-4440-337A-2BE51A7EDA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B44A3595-D2C9-8355-E2E2-0A9F95B1AF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61444" name="Slide Number Placeholder 3">
            <a:extLst>
              <a:ext uri="{FF2B5EF4-FFF2-40B4-BE49-F238E27FC236}">
                <a16:creationId xmlns:a16="http://schemas.microsoft.com/office/drawing/2014/main" id="{BFEBAA8B-EE8B-DFC6-F883-5D6DA9A53F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0BCC45AB-A9D6-4220-90A5-5145EF5CF532}" type="slidenum">
              <a:rPr lang="en-GB" altLang="en-US" sz="1200" smtClean="0"/>
              <a:pPr/>
              <a:t>28</a:t>
            </a:fld>
            <a:endParaRPr lang="en-GB"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456D7122-18AA-36AE-B965-AE3E03BB9B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0263FE0C-2053-9C33-0383-69ACDA51AE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 great opportunity for the children- smaller classes (at least to begin with!) more space/ adults to support learning</a:t>
            </a:r>
          </a:p>
          <a:p>
            <a:pPr eaLnBrk="1" hangingPunct="1"/>
            <a:r>
              <a:rPr lang="en-US" altLang="en-US" dirty="0"/>
              <a:t>The classes will work very much together so the children receive the same experiences/ learning opportunities. </a:t>
            </a:r>
          </a:p>
        </p:txBody>
      </p:sp>
      <p:sp>
        <p:nvSpPr>
          <p:cNvPr id="10244" name="Slide Number Placeholder 3">
            <a:extLst>
              <a:ext uri="{FF2B5EF4-FFF2-40B4-BE49-F238E27FC236}">
                <a16:creationId xmlns:a16="http://schemas.microsoft.com/office/drawing/2014/main" id="{F9A63B62-C691-C207-6562-A737ABDF3F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F53516E6-5DAF-4EFF-B0EA-A984EE807C1C}" type="slidenum">
              <a:rPr lang="en-GB" altLang="en-US" sz="1200" smtClean="0"/>
              <a:pPr/>
              <a:t>3</a:t>
            </a:fld>
            <a:endParaRPr lang="en-GB"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6C8DEA11-E7BA-226A-FDDD-D90B8A0F94D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0257D87F-5DC3-7FF9-0093-36767B24C62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2 classes- great opportunity for the children- smaller classes (at least to begin with!) more space/ adults to support learning</a:t>
            </a:r>
          </a:p>
          <a:p>
            <a:pPr eaLnBrk="1" hangingPunct="1"/>
            <a:r>
              <a:rPr lang="en-US" altLang="en-US"/>
              <a:t>The classes will work very much together so the children receive the same experiences/ learning opportunities. </a:t>
            </a:r>
          </a:p>
        </p:txBody>
      </p:sp>
      <p:sp>
        <p:nvSpPr>
          <p:cNvPr id="12292" name="Slide Number Placeholder 3">
            <a:extLst>
              <a:ext uri="{FF2B5EF4-FFF2-40B4-BE49-F238E27FC236}">
                <a16:creationId xmlns:a16="http://schemas.microsoft.com/office/drawing/2014/main" id="{27FD5D62-BFCF-D431-D89C-F14E1D92F8B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9A069F63-3174-4863-8F61-319B07B8615C}" type="slidenum">
              <a:rPr lang="en-GB" altLang="en-US" sz="1200" smtClean="0"/>
              <a:pPr/>
              <a:t>4</a:t>
            </a:fld>
            <a:endParaRPr lang="en-GB"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DC1111E6-F409-8E5B-7460-C1F4AF8A97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6E64EDCE-F501-7CD5-316E-5644FDF84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2 classes- great opportunity for the children- smaller classes (at least to begin with!) more space/ adults to support learning</a:t>
            </a:r>
          </a:p>
          <a:p>
            <a:pPr eaLnBrk="1" hangingPunct="1"/>
            <a:r>
              <a:rPr lang="en-US" altLang="en-US"/>
              <a:t>The classes will work very much together so the children receive the same experiences/ learning opportunities. </a:t>
            </a:r>
          </a:p>
        </p:txBody>
      </p:sp>
      <p:sp>
        <p:nvSpPr>
          <p:cNvPr id="14340" name="Slide Number Placeholder 3">
            <a:extLst>
              <a:ext uri="{FF2B5EF4-FFF2-40B4-BE49-F238E27FC236}">
                <a16:creationId xmlns:a16="http://schemas.microsoft.com/office/drawing/2014/main" id="{45087BAC-00DB-7DC0-1330-1E36338AF53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3B802210-F69C-4536-B9FF-F179501FD594}" type="slidenum">
              <a:rPr lang="en-GB" altLang="en-US" sz="1200" smtClean="0"/>
              <a:pPr/>
              <a:t>6</a:t>
            </a:fld>
            <a:endParaRPr lang="en-GB"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A5AA2253-C536-EF82-C273-07DCEAA24F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3589E9B1-A480-3533-4EB4-9F4DEC4D4D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34820" name="Slide Number Placeholder 3">
            <a:extLst>
              <a:ext uri="{FF2B5EF4-FFF2-40B4-BE49-F238E27FC236}">
                <a16:creationId xmlns:a16="http://schemas.microsoft.com/office/drawing/2014/main" id="{99B78E84-E9BA-8F13-79A1-9975F20E08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F5A60C4D-9DC9-4EEE-9CA6-A0320CF6A8BE}" type="slidenum">
              <a:rPr lang="en-GB" altLang="en-US" sz="1200" smtClean="0"/>
              <a:pPr/>
              <a:t>7</a:t>
            </a:fld>
            <a:endParaRPr lang="en-GB"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828ADA79-3EF2-C28A-0360-76E711E29BA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D8E06782-CE83-C222-5660-9F582FB232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sz="1800">
                <a:cs typeface="Calibri" panose="020F0502020204030204" pitchFamily="34" charset="0"/>
              </a:rPr>
              <a:t> Learning through play is encouraged both indoors and outdoors. Self-chosen activities lead to high quality learning opportunities and personal development. Alongside this, adult-led teaching and learning develops early reading, writing and maths skills and knowledge to build solid foundations for future learning and prepare them for the next step in their education. At Donington Cowley Endowed Primary School, we recognise every child as a unique individual who can flourish and learn at their own pace and in their own individual way.</a:t>
            </a:r>
            <a:endParaRPr lang="en-US" altLang="en-US"/>
          </a:p>
          <a:p>
            <a:pPr eaLnBrk="1" hangingPunct="1"/>
            <a:endParaRPr lang="en-US" altLang="en-US"/>
          </a:p>
        </p:txBody>
      </p:sp>
      <p:sp>
        <p:nvSpPr>
          <p:cNvPr id="18436" name="Slide Number Placeholder 3">
            <a:extLst>
              <a:ext uri="{FF2B5EF4-FFF2-40B4-BE49-F238E27FC236}">
                <a16:creationId xmlns:a16="http://schemas.microsoft.com/office/drawing/2014/main" id="{33FDD36F-FE87-B515-AB9F-A7D74C5AA8E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F20E7EBC-9A7D-4D7A-BB68-A6B9DDF4A280}" type="slidenum">
              <a:rPr lang="en-GB" altLang="en-US" sz="1200" smtClean="0"/>
              <a:pPr/>
              <a:t>8</a:t>
            </a:fld>
            <a:endParaRPr lang="en-GB"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EED8B579-D457-5E1D-A7D1-6E3E1CAC4DB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04BEFC44-D2E6-16E5-C8AD-44D41C3128F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Prime areas are a focus during first half of autumn term to enable the children to achieve in the specific areas.</a:t>
            </a:r>
          </a:p>
          <a:p>
            <a:pPr eaLnBrk="1" hangingPunct="1"/>
            <a:r>
              <a:rPr lang="en-US" altLang="en-US"/>
              <a:t>If you can’t talk about it- you can’t write about it</a:t>
            </a:r>
          </a:p>
          <a:p>
            <a:pPr eaLnBrk="1" hangingPunct="1"/>
            <a:r>
              <a:rPr lang="en-US" altLang="en-US"/>
              <a:t>If you can’t do large movements/ have good fine motor control you can’t hold a pencil</a:t>
            </a:r>
          </a:p>
          <a:p>
            <a:pPr eaLnBrk="1" hangingPunct="1"/>
            <a:r>
              <a:rPr lang="en-US" altLang="en-US"/>
              <a:t>If you are worried/ anxious/ falling out with friends- not happy and secure to learn other things</a:t>
            </a:r>
          </a:p>
        </p:txBody>
      </p:sp>
      <p:sp>
        <p:nvSpPr>
          <p:cNvPr id="20484" name="Slide Number Placeholder 3">
            <a:extLst>
              <a:ext uri="{FF2B5EF4-FFF2-40B4-BE49-F238E27FC236}">
                <a16:creationId xmlns:a16="http://schemas.microsoft.com/office/drawing/2014/main" id="{EC85590E-4E5D-CEC6-6067-A3FE78E302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3174FEEE-33E3-4B71-975E-12DCB19C4F1C}" type="slidenum">
              <a:rPr lang="en-GB" altLang="en-US" sz="1200" smtClean="0"/>
              <a:pPr/>
              <a:t>9</a:t>
            </a:fld>
            <a:endParaRPr lang="en-GB"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A243CFBA-F99C-DA73-9BDD-BAD71E98F8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53490D4F-4F4C-BF49-04B9-31143D7E58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The characteristics of effective learning describe behaviours children use in order to learn. To learn well children must approach opportunities with curiosity, energy and enthusiasm.  Do they come up with their own ideas/ make links in their learning/ challenge themselves/ persevere/ make predictions and test them out etc.</a:t>
            </a:r>
          </a:p>
        </p:txBody>
      </p:sp>
      <p:sp>
        <p:nvSpPr>
          <p:cNvPr id="22532" name="Slide Number Placeholder 3">
            <a:extLst>
              <a:ext uri="{FF2B5EF4-FFF2-40B4-BE49-F238E27FC236}">
                <a16:creationId xmlns:a16="http://schemas.microsoft.com/office/drawing/2014/main" id="{57B6AB9C-70BB-BCC9-3FD6-B16F308E20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A30C62EE-80C4-4936-BFFB-67F2DF4195A4}" type="slidenum">
              <a:rPr lang="en-GB" altLang="en-US" sz="1200" smtClean="0"/>
              <a:pPr/>
              <a:t>10</a:t>
            </a:fld>
            <a:endParaRPr lang="en-GB" altLang="en-US" sz="120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1026" descr="Canvas">
            <a:extLst>
              <a:ext uri="{FF2B5EF4-FFF2-40B4-BE49-F238E27FC236}">
                <a16:creationId xmlns:a16="http://schemas.microsoft.com/office/drawing/2014/main" id="{99E75DF7-1147-683E-D204-FB0B4C2FE363}"/>
              </a:ext>
            </a:extLst>
          </p:cNvPr>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kumimoji="1" lang="en-US" altLang="en-US"/>
          </a:p>
        </p:txBody>
      </p:sp>
      <p:pic>
        <p:nvPicPr>
          <p:cNvPr id="3" name="Picture 1027" descr="A:\minispir.GIF">
            <a:extLst>
              <a:ext uri="{FF2B5EF4-FFF2-40B4-BE49-F238E27FC236}">
                <a16:creationId xmlns:a16="http://schemas.microsoft.com/office/drawing/2014/main" id="{418CC63C-FCB6-49F7-2BAF-C51E4B89F2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028" descr="Canvas">
            <a:extLst>
              <a:ext uri="{FF2B5EF4-FFF2-40B4-BE49-F238E27FC236}">
                <a16:creationId xmlns:a16="http://schemas.microsoft.com/office/drawing/2014/main" id="{AEEDCB46-63D8-E0A5-37FB-9D41D7FF5A25}"/>
              </a:ext>
            </a:extLst>
          </p:cNvPr>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kumimoji="1" lang="en-US" altLang="en-US"/>
          </a:p>
        </p:txBody>
      </p:sp>
      <p:pic>
        <p:nvPicPr>
          <p:cNvPr id="5" name="Picture 1029" descr="A:\minispir.GIF">
            <a:extLst>
              <a:ext uri="{FF2B5EF4-FFF2-40B4-BE49-F238E27FC236}">
                <a16:creationId xmlns:a16="http://schemas.microsoft.com/office/drawing/2014/main" id="{BCD7F067-4964-B632-8940-7690448AAA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Rectangle 1030"/>
          <p:cNvSpPr>
            <a:spLocks noGrp="1" noChangeArrowheads="1"/>
          </p:cNvSpPr>
          <p:nvPr>
            <p:ph type="ctrTitle"/>
          </p:nvPr>
        </p:nvSpPr>
        <p:spPr>
          <a:xfrm>
            <a:off x="914400" y="2057400"/>
            <a:ext cx="7721600" cy="1143000"/>
          </a:xfrm>
        </p:spPr>
        <p:txBody>
          <a:bodyPr/>
          <a:lstStyle>
            <a:lvl1pPr>
              <a:defRPr/>
            </a:lvl1pPr>
          </a:lstStyle>
          <a:p>
            <a:r>
              <a:rPr lang="en-GB"/>
              <a:t>Click to edit Master title style</a:t>
            </a:r>
          </a:p>
        </p:txBody>
      </p:sp>
      <p:sp>
        <p:nvSpPr>
          <p:cNvPr id="22535" name="Rectangle 1031"/>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GB"/>
              <a:t>Click to edit Master subtitle style</a:t>
            </a:r>
          </a:p>
        </p:txBody>
      </p:sp>
      <p:sp>
        <p:nvSpPr>
          <p:cNvPr id="6" name="Rectangle 1032">
            <a:extLst>
              <a:ext uri="{FF2B5EF4-FFF2-40B4-BE49-F238E27FC236}">
                <a16:creationId xmlns:a16="http://schemas.microsoft.com/office/drawing/2014/main" id="{79C14DC4-F269-6BD3-3C8B-8C1FCEFA393A}"/>
              </a:ext>
            </a:extLst>
          </p:cNvPr>
          <p:cNvSpPr>
            <a:spLocks noGrp="1" noChangeArrowheads="1"/>
          </p:cNvSpPr>
          <p:nvPr>
            <p:ph type="dt" sz="quarter" idx="10"/>
          </p:nvPr>
        </p:nvSpPr>
        <p:spPr>
          <a:xfrm>
            <a:off x="1084263" y="6096000"/>
            <a:ext cx="1905000" cy="457200"/>
          </a:xfrm>
        </p:spPr>
        <p:txBody>
          <a:bodyPr/>
          <a:lstStyle>
            <a:lvl1pPr>
              <a:defRPr/>
            </a:lvl1pPr>
          </a:lstStyle>
          <a:p>
            <a:pPr>
              <a:defRPr/>
            </a:pPr>
            <a:endParaRPr lang="en-GB"/>
          </a:p>
        </p:txBody>
      </p:sp>
      <p:sp>
        <p:nvSpPr>
          <p:cNvPr id="7" name="Rectangle 1033">
            <a:extLst>
              <a:ext uri="{FF2B5EF4-FFF2-40B4-BE49-F238E27FC236}">
                <a16:creationId xmlns:a16="http://schemas.microsoft.com/office/drawing/2014/main" id="{5CBC8782-148F-1555-DD5C-B08E31A5D225}"/>
              </a:ext>
            </a:extLst>
          </p:cNvPr>
          <p:cNvSpPr>
            <a:spLocks noGrp="1" noChangeArrowheads="1"/>
          </p:cNvSpPr>
          <p:nvPr>
            <p:ph type="ftr" sz="quarter" idx="11"/>
          </p:nvPr>
        </p:nvSpPr>
        <p:spPr>
          <a:xfrm>
            <a:off x="3522663" y="6096000"/>
            <a:ext cx="2895600" cy="457200"/>
          </a:xfrm>
        </p:spPr>
        <p:txBody>
          <a:bodyPr/>
          <a:lstStyle>
            <a:lvl1pPr>
              <a:defRPr/>
            </a:lvl1pPr>
          </a:lstStyle>
          <a:p>
            <a:pPr>
              <a:defRPr/>
            </a:pPr>
            <a:endParaRPr lang="en-GB"/>
          </a:p>
        </p:txBody>
      </p:sp>
      <p:sp>
        <p:nvSpPr>
          <p:cNvPr id="8" name="Rectangle 1034">
            <a:extLst>
              <a:ext uri="{FF2B5EF4-FFF2-40B4-BE49-F238E27FC236}">
                <a16:creationId xmlns:a16="http://schemas.microsoft.com/office/drawing/2014/main" id="{1C54E14A-427C-8194-7D30-1CA0D64CBF46}"/>
              </a:ext>
            </a:extLst>
          </p:cNvPr>
          <p:cNvSpPr>
            <a:spLocks noGrp="1" noChangeArrowheads="1"/>
          </p:cNvSpPr>
          <p:nvPr>
            <p:ph type="sldNum" sz="quarter" idx="12"/>
          </p:nvPr>
        </p:nvSpPr>
        <p:spPr>
          <a:xfrm>
            <a:off x="6951663" y="6096000"/>
            <a:ext cx="1905000" cy="457200"/>
          </a:xfrm>
        </p:spPr>
        <p:txBody>
          <a:bodyPr/>
          <a:lstStyle>
            <a:lvl1pPr>
              <a:defRPr/>
            </a:lvl1pPr>
          </a:lstStyle>
          <a:p>
            <a:pPr>
              <a:defRPr/>
            </a:pPr>
            <a:fld id="{8EDB4B8E-CC11-4A11-A52F-30E3998624E1}" type="slidenum">
              <a:rPr lang="en-GB" altLang="en-US"/>
              <a:pPr>
                <a:defRPr/>
              </a:pPr>
              <a:t>‹#›</a:t>
            </a:fld>
            <a:endParaRPr lang="en-GB" altLang="en-US"/>
          </a:p>
        </p:txBody>
      </p:sp>
    </p:spTree>
    <p:extLst>
      <p:ext uri="{BB962C8B-B14F-4D97-AF65-F5344CB8AC3E}">
        <p14:creationId xmlns:p14="http://schemas.microsoft.com/office/powerpoint/2010/main" val="3107064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8">
            <a:extLst>
              <a:ext uri="{FF2B5EF4-FFF2-40B4-BE49-F238E27FC236}">
                <a16:creationId xmlns:a16="http://schemas.microsoft.com/office/drawing/2014/main" id="{FE957CD3-98C8-DBDD-484A-0CE3C7533D00}"/>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9">
            <a:extLst>
              <a:ext uri="{FF2B5EF4-FFF2-40B4-BE49-F238E27FC236}">
                <a16:creationId xmlns:a16="http://schemas.microsoft.com/office/drawing/2014/main" id="{A0374781-E6C2-E324-1AF5-6638B70B8B78}"/>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0">
            <a:extLst>
              <a:ext uri="{FF2B5EF4-FFF2-40B4-BE49-F238E27FC236}">
                <a16:creationId xmlns:a16="http://schemas.microsoft.com/office/drawing/2014/main" id="{8B381CEA-D945-00F0-FCA7-C87B52233DF9}"/>
              </a:ext>
            </a:extLst>
          </p:cNvPr>
          <p:cNvSpPr>
            <a:spLocks noGrp="1" noChangeArrowheads="1"/>
          </p:cNvSpPr>
          <p:nvPr>
            <p:ph type="sldNum" sz="quarter" idx="12"/>
          </p:nvPr>
        </p:nvSpPr>
        <p:spPr>
          <a:ln/>
        </p:spPr>
        <p:txBody>
          <a:bodyPr/>
          <a:lstStyle>
            <a:lvl1pPr>
              <a:defRPr/>
            </a:lvl1pPr>
          </a:lstStyle>
          <a:p>
            <a:pPr>
              <a:defRPr/>
            </a:pPr>
            <a:fld id="{59AF2E0C-8928-4334-BEA7-F92364B77E38}" type="slidenum">
              <a:rPr lang="en-GB" altLang="en-US"/>
              <a:pPr>
                <a:defRPr/>
              </a:pPr>
              <a:t>‹#›</a:t>
            </a:fld>
            <a:endParaRPr lang="en-GB" altLang="en-US"/>
          </a:p>
        </p:txBody>
      </p:sp>
    </p:spTree>
    <p:extLst>
      <p:ext uri="{BB962C8B-B14F-4D97-AF65-F5344CB8AC3E}">
        <p14:creationId xmlns:p14="http://schemas.microsoft.com/office/powerpoint/2010/main" val="170802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8">
            <a:extLst>
              <a:ext uri="{FF2B5EF4-FFF2-40B4-BE49-F238E27FC236}">
                <a16:creationId xmlns:a16="http://schemas.microsoft.com/office/drawing/2014/main" id="{C46481CC-AA25-ECB6-D433-CD3F49416C33}"/>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9">
            <a:extLst>
              <a:ext uri="{FF2B5EF4-FFF2-40B4-BE49-F238E27FC236}">
                <a16:creationId xmlns:a16="http://schemas.microsoft.com/office/drawing/2014/main" id="{5D6449A4-82FC-4915-3359-3B1955ACDCF8}"/>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0">
            <a:extLst>
              <a:ext uri="{FF2B5EF4-FFF2-40B4-BE49-F238E27FC236}">
                <a16:creationId xmlns:a16="http://schemas.microsoft.com/office/drawing/2014/main" id="{3073C2C3-2D59-7C2D-1CF8-8338DBB7E48F}"/>
              </a:ext>
            </a:extLst>
          </p:cNvPr>
          <p:cNvSpPr>
            <a:spLocks noGrp="1" noChangeArrowheads="1"/>
          </p:cNvSpPr>
          <p:nvPr>
            <p:ph type="sldNum" sz="quarter" idx="12"/>
          </p:nvPr>
        </p:nvSpPr>
        <p:spPr>
          <a:ln/>
        </p:spPr>
        <p:txBody>
          <a:bodyPr/>
          <a:lstStyle>
            <a:lvl1pPr>
              <a:defRPr/>
            </a:lvl1pPr>
          </a:lstStyle>
          <a:p>
            <a:pPr>
              <a:defRPr/>
            </a:pPr>
            <a:fld id="{267D1D09-F084-4B5D-AC2B-85E6BFF938FD}" type="slidenum">
              <a:rPr lang="en-GB" altLang="en-US"/>
              <a:pPr>
                <a:defRPr/>
              </a:pPr>
              <a:t>‹#›</a:t>
            </a:fld>
            <a:endParaRPr lang="en-GB" altLang="en-US"/>
          </a:p>
        </p:txBody>
      </p:sp>
    </p:spTree>
    <p:extLst>
      <p:ext uri="{BB962C8B-B14F-4D97-AF65-F5344CB8AC3E}">
        <p14:creationId xmlns:p14="http://schemas.microsoft.com/office/powerpoint/2010/main" val="2511478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8">
            <a:extLst>
              <a:ext uri="{FF2B5EF4-FFF2-40B4-BE49-F238E27FC236}">
                <a16:creationId xmlns:a16="http://schemas.microsoft.com/office/drawing/2014/main" id="{A11CDE67-E709-FB56-91F6-5C1B6F611FC4}"/>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9">
            <a:extLst>
              <a:ext uri="{FF2B5EF4-FFF2-40B4-BE49-F238E27FC236}">
                <a16:creationId xmlns:a16="http://schemas.microsoft.com/office/drawing/2014/main" id="{A023224C-EC04-34BF-7755-45ADFF5AB8F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0">
            <a:extLst>
              <a:ext uri="{FF2B5EF4-FFF2-40B4-BE49-F238E27FC236}">
                <a16:creationId xmlns:a16="http://schemas.microsoft.com/office/drawing/2014/main" id="{CA9BC954-2BB4-F68A-B107-DB171A8A62E7}"/>
              </a:ext>
            </a:extLst>
          </p:cNvPr>
          <p:cNvSpPr>
            <a:spLocks noGrp="1" noChangeArrowheads="1"/>
          </p:cNvSpPr>
          <p:nvPr>
            <p:ph type="sldNum" sz="quarter" idx="12"/>
          </p:nvPr>
        </p:nvSpPr>
        <p:spPr>
          <a:ln/>
        </p:spPr>
        <p:txBody>
          <a:bodyPr/>
          <a:lstStyle>
            <a:lvl1pPr>
              <a:defRPr/>
            </a:lvl1pPr>
          </a:lstStyle>
          <a:p>
            <a:pPr>
              <a:defRPr/>
            </a:pPr>
            <a:fld id="{1C1DF04B-A44E-416A-BB67-3E200D2851FF}" type="slidenum">
              <a:rPr lang="en-GB" altLang="en-US"/>
              <a:pPr>
                <a:defRPr/>
              </a:pPr>
              <a:t>‹#›</a:t>
            </a:fld>
            <a:endParaRPr lang="en-GB" altLang="en-US"/>
          </a:p>
        </p:txBody>
      </p:sp>
    </p:spTree>
    <p:extLst>
      <p:ext uri="{BB962C8B-B14F-4D97-AF65-F5344CB8AC3E}">
        <p14:creationId xmlns:p14="http://schemas.microsoft.com/office/powerpoint/2010/main" val="342047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a:extLst>
              <a:ext uri="{FF2B5EF4-FFF2-40B4-BE49-F238E27FC236}">
                <a16:creationId xmlns:a16="http://schemas.microsoft.com/office/drawing/2014/main" id="{E61FE307-1396-C6D0-29D8-5928878F8D8C}"/>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9">
            <a:extLst>
              <a:ext uri="{FF2B5EF4-FFF2-40B4-BE49-F238E27FC236}">
                <a16:creationId xmlns:a16="http://schemas.microsoft.com/office/drawing/2014/main" id="{A9289E2A-9878-F477-4732-7D72EB32EEB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10">
            <a:extLst>
              <a:ext uri="{FF2B5EF4-FFF2-40B4-BE49-F238E27FC236}">
                <a16:creationId xmlns:a16="http://schemas.microsoft.com/office/drawing/2014/main" id="{DAC9CEDC-F89C-C44D-F5BE-4EF969C8FE99}"/>
              </a:ext>
            </a:extLst>
          </p:cNvPr>
          <p:cNvSpPr>
            <a:spLocks noGrp="1" noChangeArrowheads="1"/>
          </p:cNvSpPr>
          <p:nvPr>
            <p:ph type="sldNum" sz="quarter" idx="12"/>
          </p:nvPr>
        </p:nvSpPr>
        <p:spPr>
          <a:ln/>
        </p:spPr>
        <p:txBody>
          <a:bodyPr/>
          <a:lstStyle>
            <a:lvl1pPr>
              <a:defRPr/>
            </a:lvl1pPr>
          </a:lstStyle>
          <a:p>
            <a:pPr>
              <a:defRPr/>
            </a:pPr>
            <a:fld id="{95B6B725-CA18-4A75-8321-5251D25A4D0E}" type="slidenum">
              <a:rPr lang="en-GB" altLang="en-US"/>
              <a:pPr>
                <a:defRPr/>
              </a:pPr>
              <a:t>‹#›</a:t>
            </a:fld>
            <a:endParaRPr lang="en-GB" altLang="en-US"/>
          </a:p>
        </p:txBody>
      </p:sp>
    </p:spTree>
    <p:extLst>
      <p:ext uri="{BB962C8B-B14F-4D97-AF65-F5344CB8AC3E}">
        <p14:creationId xmlns:p14="http://schemas.microsoft.com/office/powerpoint/2010/main" val="4007196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8">
            <a:extLst>
              <a:ext uri="{FF2B5EF4-FFF2-40B4-BE49-F238E27FC236}">
                <a16:creationId xmlns:a16="http://schemas.microsoft.com/office/drawing/2014/main" id="{D076A6E2-40A7-434E-044D-58320E5EEC07}"/>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9">
            <a:extLst>
              <a:ext uri="{FF2B5EF4-FFF2-40B4-BE49-F238E27FC236}">
                <a16:creationId xmlns:a16="http://schemas.microsoft.com/office/drawing/2014/main" id="{E17F5C8A-4026-8CCA-DFB0-B7B8154FF95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10">
            <a:extLst>
              <a:ext uri="{FF2B5EF4-FFF2-40B4-BE49-F238E27FC236}">
                <a16:creationId xmlns:a16="http://schemas.microsoft.com/office/drawing/2014/main" id="{63B2DC0F-BD1F-3D45-204C-CBAFAF9FDB27}"/>
              </a:ext>
            </a:extLst>
          </p:cNvPr>
          <p:cNvSpPr>
            <a:spLocks noGrp="1" noChangeArrowheads="1"/>
          </p:cNvSpPr>
          <p:nvPr>
            <p:ph type="sldNum" sz="quarter" idx="12"/>
          </p:nvPr>
        </p:nvSpPr>
        <p:spPr>
          <a:ln/>
        </p:spPr>
        <p:txBody>
          <a:bodyPr/>
          <a:lstStyle>
            <a:lvl1pPr>
              <a:defRPr/>
            </a:lvl1pPr>
          </a:lstStyle>
          <a:p>
            <a:pPr>
              <a:defRPr/>
            </a:pPr>
            <a:fld id="{90A8F2EA-1F58-4BA7-857D-8C08C2850136}" type="slidenum">
              <a:rPr lang="en-GB" altLang="en-US"/>
              <a:pPr>
                <a:defRPr/>
              </a:pPr>
              <a:t>‹#›</a:t>
            </a:fld>
            <a:endParaRPr lang="en-GB" altLang="en-US"/>
          </a:p>
        </p:txBody>
      </p:sp>
    </p:spTree>
    <p:extLst>
      <p:ext uri="{BB962C8B-B14F-4D97-AF65-F5344CB8AC3E}">
        <p14:creationId xmlns:p14="http://schemas.microsoft.com/office/powerpoint/2010/main" val="787713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8">
            <a:extLst>
              <a:ext uri="{FF2B5EF4-FFF2-40B4-BE49-F238E27FC236}">
                <a16:creationId xmlns:a16="http://schemas.microsoft.com/office/drawing/2014/main" id="{93FD11F9-F5D8-1966-1F24-B8D3420D84BC}"/>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9">
            <a:extLst>
              <a:ext uri="{FF2B5EF4-FFF2-40B4-BE49-F238E27FC236}">
                <a16:creationId xmlns:a16="http://schemas.microsoft.com/office/drawing/2014/main" id="{C9CBD282-E489-9F48-3176-D4784C7DF61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10">
            <a:extLst>
              <a:ext uri="{FF2B5EF4-FFF2-40B4-BE49-F238E27FC236}">
                <a16:creationId xmlns:a16="http://schemas.microsoft.com/office/drawing/2014/main" id="{C814EFCA-6767-EAAA-FBE8-2D4227E1E00D}"/>
              </a:ext>
            </a:extLst>
          </p:cNvPr>
          <p:cNvSpPr>
            <a:spLocks noGrp="1" noChangeArrowheads="1"/>
          </p:cNvSpPr>
          <p:nvPr>
            <p:ph type="sldNum" sz="quarter" idx="12"/>
          </p:nvPr>
        </p:nvSpPr>
        <p:spPr>
          <a:ln/>
        </p:spPr>
        <p:txBody>
          <a:bodyPr/>
          <a:lstStyle>
            <a:lvl1pPr>
              <a:defRPr/>
            </a:lvl1pPr>
          </a:lstStyle>
          <a:p>
            <a:pPr>
              <a:defRPr/>
            </a:pPr>
            <a:fld id="{7F5C1F60-08FA-4F99-96B8-FDA844A7BE97}" type="slidenum">
              <a:rPr lang="en-GB" altLang="en-US"/>
              <a:pPr>
                <a:defRPr/>
              </a:pPr>
              <a:t>‹#›</a:t>
            </a:fld>
            <a:endParaRPr lang="en-GB" altLang="en-US"/>
          </a:p>
        </p:txBody>
      </p:sp>
    </p:spTree>
    <p:extLst>
      <p:ext uri="{BB962C8B-B14F-4D97-AF65-F5344CB8AC3E}">
        <p14:creationId xmlns:p14="http://schemas.microsoft.com/office/powerpoint/2010/main" val="1887723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8">
            <a:extLst>
              <a:ext uri="{FF2B5EF4-FFF2-40B4-BE49-F238E27FC236}">
                <a16:creationId xmlns:a16="http://schemas.microsoft.com/office/drawing/2014/main" id="{6498EBF6-AE6F-89AA-80D0-2044C075B360}"/>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9">
            <a:extLst>
              <a:ext uri="{FF2B5EF4-FFF2-40B4-BE49-F238E27FC236}">
                <a16:creationId xmlns:a16="http://schemas.microsoft.com/office/drawing/2014/main" id="{C321FD51-630E-5FB2-B464-D0E97B03A56C}"/>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10">
            <a:extLst>
              <a:ext uri="{FF2B5EF4-FFF2-40B4-BE49-F238E27FC236}">
                <a16:creationId xmlns:a16="http://schemas.microsoft.com/office/drawing/2014/main" id="{F63F3EF8-1928-5A28-6D6D-03C7D28B0059}"/>
              </a:ext>
            </a:extLst>
          </p:cNvPr>
          <p:cNvSpPr>
            <a:spLocks noGrp="1" noChangeArrowheads="1"/>
          </p:cNvSpPr>
          <p:nvPr>
            <p:ph type="sldNum" sz="quarter" idx="12"/>
          </p:nvPr>
        </p:nvSpPr>
        <p:spPr>
          <a:ln/>
        </p:spPr>
        <p:txBody>
          <a:bodyPr/>
          <a:lstStyle>
            <a:lvl1pPr>
              <a:defRPr/>
            </a:lvl1pPr>
          </a:lstStyle>
          <a:p>
            <a:pPr>
              <a:defRPr/>
            </a:pPr>
            <a:fld id="{97243DAB-5BBF-42CB-9FB7-AE811C63C9D3}" type="slidenum">
              <a:rPr lang="en-GB" altLang="en-US"/>
              <a:pPr>
                <a:defRPr/>
              </a:pPr>
              <a:t>‹#›</a:t>
            </a:fld>
            <a:endParaRPr lang="en-GB" altLang="en-US"/>
          </a:p>
        </p:txBody>
      </p:sp>
    </p:spTree>
    <p:extLst>
      <p:ext uri="{BB962C8B-B14F-4D97-AF65-F5344CB8AC3E}">
        <p14:creationId xmlns:p14="http://schemas.microsoft.com/office/powerpoint/2010/main" val="4287782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E53B9558-DEB5-95F1-30EC-F0C85AF0C767}"/>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9">
            <a:extLst>
              <a:ext uri="{FF2B5EF4-FFF2-40B4-BE49-F238E27FC236}">
                <a16:creationId xmlns:a16="http://schemas.microsoft.com/office/drawing/2014/main" id="{23E1B9B9-DC56-B64B-377B-3DBEBE7B102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10">
            <a:extLst>
              <a:ext uri="{FF2B5EF4-FFF2-40B4-BE49-F238E27FC236}">
                <a16:creationId xmlns:a16="http://schemas.microsoft.com/office/drawing/2014/main" id="{CA891FC2-50AE-F85F-6301-10CC55475F4A}"/>
              </a:ext>
            </a:extLst>
          </p:cNvPr>
          <p:cNvSpPr>
            <a:spLocks noGrp="1" noChangeArrowheads="1"/>
          </p:cNvSpPr>
          <p:nvPr>
            <p:ph type="sldNum" sz="quarter" idx="12"/>
          </p:nvPr>
        </p:nvSpPr>
        <p:spPr>
          <a:ln/>
        </p:spPr>
        <p:txBody>
          <a:bodyPr/>
          <a:lstStyle>
            <a:lvl1pPr>
              <a:defRPr/>
            </a:lvl1pPr>
          </a:lstStyle>
          <a:p>
            <a:pPr>
              <a:defRPr/>
            </a:pPr>
            <a:fld id="{4D2A5C1A-365E-4CC4-9E39-4D4361E4A5AD}" type="slidenum">
              <a:rPr lang="en-GB" altLang="en-US"/>
              <a:pPr>
                <a:defRPr/>
              </a:pPr>
              <a:t>‹#›</a:t>
            </a:fld>
            <a:endParaRPr lang="en-GB" altLang="en-US"/>
          </a:p>
        </p:txBody>
      </p:sp>
    </p:spTree>
    <p:extLst>
      <p:ext uri="{BB962C8B-B14F-4D97-AF65-F5344CB8AC3E}">
        <p14:creationId xmlns:p14="http://schemas.microsoft.com/office/powerpoint/2010/main" val="2517389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a:extLst>
              <a:ext uri="{FF2B5EF4-FFF2-40B4-BE49-F238E27FC236}">
                <a16:creationId xmlns:a16="http://schemas.microsoft.com/office/drawing/2014/main" id="{4B9F389A-8669-8A98-6DC8-A509E49ED69F}"/>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9">
            <a:extLst>
              <a:ext uri="{FF2B5EF4-FFF2-40B4-BE49-F238E27FC236}">
                <a16:creationId xmlns:a16="http://schemas.microsoft.com/office/drawing/2014/main" id="{00933038-C51D-00A8-6144-55D2FCB1595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10">
            <a:extLst>
              <a:ext uri="{FF2B5EF4-FFF2-40B4-BE49-F238E27FC236}">
                <a16:creationId xmlns:a16="http://schemas.microsoft.com/office/drawing/2014/main" id="{5FE19816-BA87-2313-6073-6CF26DA09EBF}"/>
              </a:ext>
            </a:extLst>
          </p:cNvPr>
          <p:cNvSpPr>
            <a:spLocks noGrp="1" noChangeArrowheads="1"/>
          </p:cNvSpPr>
          <p:nvPr>
            <p:ph type="sldNum" sz="quarter" idx="12"/>
          </p:nvPr>
        </p:nvSpPr>
        <p:spPr>
          <a:ln/>
        </p:spPr>
        <p:txBody>
          <a:bodyPr/>
          <a:lstStyle>
            <a:lvl1pPr>
              <a:defRPr/>
            </a:lvl1pPr>
          </a:lstStyle>
          <a:p>
            <a:pPr>
              <a:defRPr/>
            </a:pPr>
            <a:fld id="{78642C34-7F67-4270-8C90-F5FD6C7AFB6E}" type="slidenum">
              <a:rPr lang="en-GB" altLang="en-US"/>
              <a:pPr>
                <a:defRPr/>
              </a:pPr>
              <a:t>‹#›</a:t>
            </a:fld>
            <a:endParaRPr lang="en-GB" altLang="en-US"/>
          </a:p>
        </p:txBody>
      </p:sp>
    </p:spTree>
    <p:extLst>
      <p:ext uri="{BB962C8B-B14F-4D97-AF65-F5344CB8AC3E}">
        <p14:creationId xmlns:p14="http://schemas.microsoft.com/office/powerpoint/2010/main" val="3289511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a:extLst>
              <a:ext uri="{FF2B5EF4-FFF2-40B4-BE49-F238E27FC236}">
                <a16:creationId xmlns:a16="http://schemas.microsoft.com/office/drawing/2014/main" id="{3D97582F-717D-48C8-E27D-E245FBCF10B9}"/>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9">
            <a:extLst>
              <a:ext uri="{FF2B5EF4-FFF2-40B4-BE49-F238E27FC236}">
                <a16:creationId xmlns:a16="http://schemas.microsoft.com/office/drawing/2014/main" id="{C62B2430-363D-EEB8-73B6-F2D3AE45FB1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10">
            <a:extLst>
              <a:ext uri="{FF2B5EF4-FFF2-40B4-BE49-F238E27FC236}">
                <a16:creationId xmlns:a16="http://schemas.microsoft.com/office/drawing/2014/main" id="{E42E42F3-F67C-1EB3-0207-115320B8428C}"/>
              </a:ext>
            </a:extLst>
          </p:cNvPr>
          <p:cNvSpPr>
            <a:spLocks noGrp="1" noChangeArrowheads="1"/>
          </p:cNvSpPr>
          <p:nvPr>
            <p:ph type="sldNum" sz="quarter" idx="12"/>
          </p:nvPr>
        </p:nvSpPr>
        <p:spPr>
          <a:ln/>
        </p:spPr>
        <p:txBody>
          <a:bodyPr/>
          <a:lstStyle>
            <a:lvl1pPr>
              <a:defRPr/>
            </a:lvl1pPr>
          </a:lstStyle>
          <a:p>
            <a:pPr>
              <a:defRPr/>
            </a:pPr>
            <a:fld id="{6CD401C3-79CF-4F82-A5E6-33A49DBD5064}" type="slidenum">
              <a:rPr lang="en-GB" altLang="en-US"/>
              <a:pPr>
                <a:defRPr/>
              </a:pPr>
              <a:t>‹#›</a:t>
            </a:fld>
            <a:endParaRPr lang="en-GB" altLang="en-US"/>
          </a:p>
        </p:txBody>
      </p:sp>
    </p:spTree>
    <p:extLst>
      <p:ext uri="{BB962C8B-B14F-4D97-AF65-F5344CB8AC3E}">
        <p14:creationId xmlns:p14="http://schemas.microsoft.com/office/powerpoint/2010/main" val="1363262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EAC2605-9C45-B1C5-3B94-39E57F3A516B}"/>
              </a:ext>
            </a:extLst>
          </p:cNvPr>
          <p:cNvSpPr>
            <a:spLocks noChangeArrowheads="1"/>
          </p:cNvSpPr>
          <p:nvPr/>
        </p:nvSpPr>
        <p:spPr bwMode="ltGray">
          <a:xfrm>
            <a:off x="609600" y="228600"/>
            <a:ext cx="8239125" cy="6391275"/>
          </a:xfrm>
          <a:prstGeom prst="rect">
            <a:avLst/>
          </a:prstGeom>
          <a:solidFill>
            <a:srgbClr val="EDE7E3"/>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defRPr/>
            </a:pPr>
            <a:endParaRPr kumimoji="1" lang="en-US" altLang="en-US"/>
          </a:p>
        </p:txBody>
      </p:sp>
      <p:sp>
        <p:nvSpPr>
          <p:cNvPr id="1027" name="Line 3">
            <a:extLst>
              <a:ext uri="{FF2B5EF4-FFF2-40B4-BE49-F238E27FC236}">
                <a16:creationId xmlns:a16="http://schemas.microsoft.com/office/drawing/2014/main" id="{8C86E692-7431-F869-DC1A-C125F3E75638}"/>
              </a:ext>
            </a:extLst>
          </p:cNvPr>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pic>
        <p:nvPicPr>
          <p:cNvPr id="1028" name="Picture 4" descr="A:\minispir.GIF">
            <a:extLst>
              <a:ext uri="{FF2B5EF4-FFF2-40B4-BE49-F238E27FC236}">
                <a16:creationId xmlns:a16="http://schemas.microsoft.com/office/drawing/2014/main" id="{370CA7DA-6D94-1548-F8D5-80A656E0324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A:\minispir.GIF">
            <a:extLst>
              <a:ext uri="{FF2B5EF4-FFF2-40B4-BE49-F238E27FC236}">
                <a16:creationId xmlns:a16="http://schemas.microsoft.com/office/drawing/2014/main" id="{2DCBE373-8A1D-1B5E-B002-715A2A4844E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6">
            <a:extLst>
              <a:ext uri="{FF2B5EF4-FFF2-40B4-BE49-F238E27FC236}">
                <a16:creationId xmlns:a16="http://schemas.microsoft.com/office/drawing/2014/main" id="{D4FEA5D9-5715-D131-434E-957351C4DE5D}"/>
              </a:ext>
            </a:extLst>
          </p:cNvPr>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31" name="Rectangle 7">
            <a:extLst>
              <a:ext uri="{FF2B5EF4-FFF2-40B4-BE49-F238E27FC236}">
                <a16:creationId xmlns:a16="http://schemas.microsoft.com/office/drawing/2014/main" id="{5FA57C01-7259-C3CE-8637-E9F140172419}"/>
              </a:ext>
            </a:extLst>
          </p:cNvPr>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21512" name="Rectangle 8">
            <a:extLst>
              <a:ext uri="{FF2B5EF4-FFF2-40B4-BE49-F238E27FC236}">
                <a16:creationId xmlns:a16="http://schemas.microsoft.com/office/drawing/2014/main" id="{D0B26B37-EE33-9E0E-7FE4-9A4A8BA3110A}"/>
              </a:ext>
            </a:extLst>
          </p:cNvPr>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cs typeface="+mn-cs"/>
              </a:defRPr>
            </a:lvl1pPr>
          </a:lstStyle>
          <a:p>
            <a:pPr>
              <a:defRPr/>
            </a:pPr>
            <a:endParaRPr lang="en-GB"/>
          </a:p>
        </p:txBody>
      </p:sp>
      <p:sp>
        <p:nvSpPr>
          <p:cNvPr id="21513" name="Rectangle 9">
            <a:extLst>
              <a:ext uri="{FF2B5EF4-FFF2-40B4-BE49-F238E27FC236}">
                <a16:creationId xmlns:a16="http://schemas.microsoft.com/office/drawing/2014/main" id="{FA27DCD0-958C-6744-A3F3-486E76879797}"/>
              </a:ext>
            </a:extLst>
          </p:cNvPr>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cs typeface="+mn-cs"/>
              </a:defRPr>
            </a:lvl1pPr>
          </a:lstStyle>
          <a:p>
            <a:pPr>
              <a:defRPr/>
            </a:pPr>
            <a:endParaRPr lang="en-GB"/>
          </a:p>
        </p:txBody>
      </p:sp>
      <p:sp>
        <p:nvSpPr>
          <p:cNvPr id="21514" name="Rectangle 10">
            <a:extLst>
              <a:ext uri="{FF2B5EF4-FFF2-40B4-BE49-F238E27FC236}">
                <a16:creationId xmlns:a16="http://schemas.microsoft.com/office/drawing/2014/main" id="{66CC10CC-7369-E90D-A7A0-EE57F476A6F0}"/>
              </a:ext>
            </a:extLst>
          </p:cNvPr>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54626EAC-645C-46AA-A53D-BBDD85F677E1}"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859"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sjlPILhk7bQ"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willoughby-foods.co.uk/"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hyperlink" Target="https://www.nationwideschooluniforms.co.uk/school-uniform/primary-school/donington-cowley-endowed-primary-school.html"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Ladybirds@cowley.lincs.sch.uk"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DEBAA2D-881F-D767-058C-4DCECF363A2D}"/>
              </a:ext>
            </a:extLst>
          </p:cNvPr>
          <p:cNvSpPr>
            <a:spLocks noGrp="1" noChangeArrowheads="1"/>
          </p:cNvSpPr>
          <p:nvPr>
            <p:ph type="ctrTitle"/>
          </p:nvPr>
        </p:nvSpPr>
        <p:spPr>
          <a:xfrm>
            <a:off x="914400" y="1052513"/>
            <a:ext cx="7721600" cy="2881312"/>
          </a:xfrm>
        </p:spPr>
        <p:txBody>
          <a:bodyPr/>
          <a:lstStyle/>
          <a:p>
            <a:pPr eaLnBrk="1" hangingPunct="1"/>
            <a:r>
              <a:rPr lang="en-GB" altLang="en-US" sz="6000">
                <a:latin typeface="Calibri" panose="020F0502020204030204" pitchFamily="34" charset="0"/>
                <a:cs typeface="Calibri" panose="020F0502020204030204" pitchFamily="34" charset="0"/>
              </a:rPr>
              <a:t>Welcome to Donington Cowley Endowed Primary School </a:t>
            </a:r>
            <a:br>
              <a:rPr lang="en-GB" altLang="en-US" sz="6000">
                <a:latin typeface="Comic Sans MS" panose="030F0702030302020204" pitchFamily="66" charset="0"/>
              </a:rPr>
            </a:br>
            <a:r>
              <a:rPr lang="en-GB" altLang="en-US" sz="6000">
                <a:latin typeface="Comic Sans MS" panose="030F0702030302020204" pitchFamily="66" charset="0"/>
              </a:rPr>
              <a:t> </a:t>
            </a:r>
            <a:endParaRPr lang="en-GB" altLang="en-US" sz="7200">
              <a:latin typeface="Comic Sans MS" panose="030F0702030302020204" pitchFamily="66" charset="0"/>
            </a:endParaRPr>
          </a:p>
        </p:txBody>
      </p:sp>
      <p:sp>
        <p:nvSpPr>
          <p:cNvPr id="5123" name="Text Box 7">
            <a:extLst>
              <a:ext uri="{FF2B5EF4-FFF2-40B4-BE49-F238E27FC236}">
                <a16:creationId xmlns:a16="http://schemas.microsoft.com/office/drawing/2014/main" id="{DD856CF9-4A19-E98B-FB0A-0C0745A0FF84}"/>
              </a:ext>
            </a:extLst>
          </p:cNvPr>
          <p:cNvSpPr txBox="1">
            <a:spLocks noChangeArrowheads="1"/>
          </p:cNvSpPr>
          <p:nvPr/>
        </p:nvSpPr>
        <p:spPr bwMode="auto">
          <a:xfrm>
            <a:off x="1362075" y="3549650"/>
            <a:ext cx="7307263"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GB" altLang="en-US" sz="4400" dirty="0">
                <a:latin typeface="Calibri" panose="020F0502020204030204" pitchFamily="34" charset="0"/>
                <a:cs typeface="Calibri" panose="020F0502020204030204" pitchFamily="34" charset="0"/>
              </a:rPr>
              <a:t>Parents  Meeting: June 2023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9B99DCF6-CBE5-F089-5E94-90E6CC919DAB}"/>
              </a:ext>
            </a:extLst>
          </p:cNvPr>
          <p:cNvSpPr>
            <a:spLocks noGrp="1" noChangeArrowheads="1"/>
          </p:cNvSpPr>
          <p:nvPr>
            <p:ph type="title"/>
          </p:nvPr>
        </p:nvSpPr>
        <p:spPr>
          <a:xfrm>
            <a:off x="1042988" y="-93663"/>
            <a:ext cx="7620000" cy="2255838"/>
          </a:xfrm>
        </p:spPr>
        <p:txBody>
          <a:bodyPr/>
          <a:lstStyle/>
          <a:p>
            <a:pPr marL="342900" indent="-342900" eaLnBrk="1" hangingPunct="1">
              <a:spcBef>
                <a:spcPct val="50000"/>
              </a:spcBef>
            </a:pPr>
            <a:r>
              <a:rPr lang="en-GB" altLang="en-US" sz="2400">
                <a:latin typeface="Calibri" panose="020F0502020204030204" pitchFamily="34" charset="0"/>
                <a:cs typeface="Calibri" panose="020F0502020204030204" pitchFamily="34" charset="0"/>
              </a:rPr>
              <a:t>There are three characteristics of effective learning that are taken into account when we plan and guide children’s activities. </a:t>
            </a:r>
          </a:p>
        </p:txBody>
      </p:sp>
      <p:sp>
        <p:nvSpPr>
          <p:cNvPr id="21507" name="Rectangle 3">
            <a:extLst>
              <a:ext uri="{FF2B5EF4-FFF2-40B4-BE49-F238E27FC236}">
                <a16:creationId xmlns:a16="http://schemas.microsoft.com/office/drawing/2014/main" id="{F6099659-5AD7-959E-1AE7-B4CDE13EA0C1}"/>
              </a:ext>
            </a:extLst>
          </p:cNvPr>
          <p:cNvSpPr>
            <a:spLocks noGrp="1" noChangeArrowheads="1"/>
          </p:cNvSpPr>
          <p:nvPr>
            <p:ph idx="1"/>
          </p:nvPr>
        </p:nvSpPr>
        <p:spPr>
          <a:xfrm>
            <a:off x="762000" y="1858963"/>
            <a:ext cx="7620000" cy="4724400"/>
          </a:xfrm>
        </p:spPr>
        <p:txBody>
          <a:bodyPr/>
          <a:lstStyle/>
          <a:p>
            <a:pPr eaLnBrk="1" hangingPunct="1"/>
            <a:endParaRPr lang="en-GB" altLang="en-US" sz="2400">
              <a:latin typeface="Tempus Sans ITC" panose="04020404030007020202" pitchFamily="82" charset="0"/>
            </a:endParaRPr>
          </a:p>
          <a:p>
            <a:pPr eaLnBrk="1" hangingPunct="1">
              <a:buFontTx/>
              <a:buNone/>
            </a:pPr>
            <a:endParaRPr lang="en-GB" altLang="en-US" sz="2400">
              <a:latin typeface="Tempus Sans ITC" panose="04020404030007020202" pitchFamily="82" charset="0"/>
            </a:endParaRPr>
          </a:p>
        </p:txBody>
      </p:sp>
      <p:sp>
        <p:nvSpPr>
          <p:cNvPr id="4" name="Rectangle 5">
            <a:extLst>
              <a:ext uri="{FF2B5EF4-FFF2-40B4-BE49-F238E27FC236}">
                <a16:creationId xmlns:a16="http://schemas.microsoft.com/office/drawing/2014/main" id="{BAF1E7E3-6256-7B79-56EE-95943A059E84}"/>
              </a:ext>
            </a:extLst>
          </p:cNvPr>
          <p:cNvSpPr>
            <a:spLocks noChangeArrowheads="1"/>
          </p:cNvSpPr>
          <p:nvPr/>
        </p:nvSpPr>
        <p:spPr bwMode="auto">
          <a:xfrm>
            <a:off x="1042988" y="1858963"/>
            <a:ext cx="7850187" cy="4770437"/>
          </a:xfrm>
          <a:prstGeom prst="rect">
            <a:avLst/>
          </a:prstGeom>
          <a:noFill/>
          <a:ln w="9525">
            <a:noFill/>
            <a:miter lim="800000"/>
            <a:headEnd/>
            <a:tailEnd/>
          </a:ln>
        </p:spPr>
        <p:txBody>
          <a:bodyPr>
            <a:spAutoFit/>
          </a:bodyPr>
          <a:lstStyle/>
          <a:p>
            <a:pPr marL="514350" indent="-514350" eaLnBrk="1" hangingPunct="1">
              <a:buFontTx/>
              <a:buAutoNum type="arabicPlain"/>
              <a:defRPr/>
            </a:pPr>
            <a:endParaRPr lang="en-GB" sz="3200" u="sng">
              <a:latin typeface="Comic Sans MS" pitchFamily="66" charset="0"/>
              <a:cs typeface="+mn-cs"/>
            </a:endParaRPr>
          </a:p>
          <a:p>
            <a:pPr marL="514350" indent="-514350" eaLnBrk="1" hangingPunct="1">
              <a:buFont typeface="+mj-lt"/>
              <a:buAutoNum type="arabicPeriod"/>
              <a:defRPr/>
            </a:pPr>
            <a:r>
              <a:rPr lang="en-GB" sz="4000" u="sng">
                <a:latin typeface="Calibri" panose="020F0502020204030204" pitchFamily="34" charset="0"/>
                <a:cs typeface="Calibri" panose="020F0502020204030204" pitchFamily="34" charset="0"/>
              </a:rPr>
              <a:t>Playing and exploring</a:t>
            </a:r>
          </a:p>
          <a:p>
            <a:pPr marL="514350" indent="-514350" eaLnBrk="1" hangingPunct="1">
              <a:buFont typeface="+mj-lt"/>
              <a:buAutoNum type="arabicPeriod"/>
              <a:defRPr/>
            </a:pPr>
            <a:endParaRPr lang="en-GB" sz="4000">
              <a:latin typeface="Calibri" panose="020F0502020204030204" pitchFamily="34" charset="0"/>
              <a:cs typeface="Calibri" panose="020F0502020204030204" pitchFamily="34" charset="0"/>
            </a:endParaRPr>
          </a:p>
          <a:p>
            <a:pPr marL="514350" indent="-514350" eaLnBrk="1" hangingPunct="1">
              <a:buFont typeface="+mj-lt"/>
              <a:buAutoNum type="arabicPeriod"/>
              <a:defRPr/>
            </a:pPr>
            <a:r>
              <a:rPr lang="en-GB" sz="4000" u="sng">
                <a:latin typeface="Calibri" panose="020F0502020204030204" pitchFamily="34" charset="0"/>
                <a:cs typeface="Calibri" panose="020F0502020204030204" pitchFamily="34" charset="0"/>
              </a:rPr>
              <a:t>Active learning</a:t>
            </a:r>
          </a:p>
          <a:p>
            <a:pPr marL="514350" indent="-514350" eaLnBrk="1" hangingPunct="1">
              <a:buFont typeface="+mj-lt"/>
              <a:buAutoNum type="arabicPeriod"/>
              <a:defRPr/>
            </a:pPr>
            <a:endParaRPr lang="en-GB" sz="4000">
              <a:latin typeface="Calibri" panose="020F0502020204030204" pitchFamily="34" charset="0"/>
              <a:cs typeface="Calibri" panose="020F0502020204030204" pitchFamily="34" charset="0"/>
            </a:endParaRPr>
          </a:p>
          <a:p>
            <a:pPr eaLnBrk="1" hangingPunct="1">
              <a:defRPr/>
            </a:pPr>
            <a:r>
              <a:rPr lang="en-GB" sz="4000">
                <a:latin typeface="Calibri" panose="020F0502020204030204" pitchFamily="34" charset="0"/>
                <a:cs typeface="Calibri" panose="020F0502020204030204" pitchFamily="34" charset="0"/>
              </a:rPr>
              <a:t>3. </a:t>
            </a:r>
            <a:r>
              <a:rPr lang="en-GB" sz="4000" u="sng">
                <a:latin typeface="Calibri" panose="020F0502020204030204" pitchFamily="34" charset="0"/>
                <a:cs typeface="Calibri" panose="020F0502020204030204" pitchFamily="34" charset="0"/>
              </a:rPr>
              <a:t>Creating and thinking critically</a:t>
            </a:r>
          </a:p>
          <a:p>
            <a:pPr marL="342900" indent="-342900" eaLnBrk="1" hangingPunct="1">
              <a:buFontTx/>
              <a:buAutoNum type="arabicPlain" startAt="3"/>
              <a:defRPr/>
            </a:pPr>
            <a:endParaRPr lang="en-GB" sz="4000">
              <a:latin typeface="Calibri" panose="020F0502020204030204" pitchFamily="34" charset="0"/>
              <a:cs typeface="Calibri" panose="020F0502020204030204" pitchFamily="34" charset="0"/>
            </a:endParaRPr>
          </a:p>
          <a:p>
            <a:pPr marL="342900" indent="-342900" eaLnBrk="1" hangingPunct="1">
              <a:defRPr/>
            </a:pPr>
            <a:r>
              <a:rPr lang="en-GB" sz="3200">
                <a:latin typeface="Comic Sans MS" pitchFamily="66" charset="0"/>
                <a:cs typeface="+mn-cs"/>
              </a:rPr>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828EC25-C9FD-E6AD-12D9-262F31C2E9EC}"/>
              </a:ext>
            </a:extLst>
          </p:cNvPr>
          <p:cNvSpPr>
            <a:spLocks noGrp="1" noChangeArrowheads="1"/>
          </p:cNvSpPr>
          <p:nvPr>
            <p:ph type="ctrTitle"/>
          </p:nvPr>
        </p:nvSpPr>
        <p:spPr>
          <a:xfrm>
            <a:off x="971550" y="260350"/>
            <a:ext cx="7721600" cy="1701800"/>
          </a:xfrm>
        </p:spPr>
        <p:txBody>
          <a:bodyPr/>
          <a:lstStyle/>
          <a:p>
            <a:pPr eaLnBrk="1" hangingPunct="1"/>
            <a:r>
              <a:rPr lang="en-GB" altLang="en-US">
                <a:latin typeface="Calibri" panose="020F0502020204030204" pitchFamily="34" charset="0"/>
                <a:cs typeface="Calibri" panose="020F0502020204030204" pitchFamily="34" charset="0"/>
              </a:rPr>
              <a:t>Our Classrooms</a:t>
            </a:r>
            <a:br>
              <a:rPr lang="en-GB" altLang="en-US" sz="6000">
                <a:latin typeface="Comic Sans MS" panose="030F0702030302020204" pitchFamily="66" charset="0"/>
              </a:rPr>
            </a:br>
            <a:r>
              <a:rPr lang="en-GB" altLang="en-US" sz="1800">
                <a:latin typeface="Calibri" panose="020F0502020204030204" pitchFamily="34" charset="0"/>
                <a:cs typeface="Calibri" panose="020F0502020204030204" pitchFamily="34" charset="0"/>
              </a:rPr>
              <a:t> </a:t>
            </a:r>
          </a:p>
        </p:txBody>
      </p:sp>
      <p:pic>
        <p:nvPicPr>
          <p:cNvPr id="2" name="Picture 2" descr="A picture containing wall, indoor, bathroom, sink&#10;&#10;Description automatically generated">
            <a:extLst>
              <a:ext uri="{FF2B5EF4-FFF2-40B4-BE49-F238E27FC236}">
                <a16:creationId xmlns:a16="http://schemas.microsoft.com/office/drawing/2014/main" id="{85C25944-B7CB-13EB-B463-7AA6734D88B6}"/>
              </a:ext>
            </a:extLst>
          </p:cNvPr>
          <p:cNvPicPr>
            <a:picLocks noChangeAspect="1"/>
          </p:cNvPicPr>
          <p:nvPr/>
        </p:nvPicPr>
        <p:blipFill>
          <a:blip r:embed="rId3"/>
          <a:stretch>
            <a:fillRect/>
          </a:stretch>
        </p:blipFill>
        <p:spPr>
          <a:xfrm rot="1039899">
            <a:off x="6064789" y="4261046"/>
            <a:ext cx="2464416" cy="1840705"/>
          </a:xfrm>
          <a:prstGeom prst="rect">
            <a:avLst/>
          </a:prstGeom>
        </p:spPr>
      </p:pic>
      <p:pic>
        <p:nvPicPr>
          <p:cNvPr id="3" name="Picture 3">
            <a:extLst>
              <a:ext uri="{FF2B5EF4-FFF2-40B4-BE49-F238E27FC236}">
                <a16:creationId xmlns:a16="http://schemas.microsoft.com/office/drawing/2014/main" id="{8E4B6348-5274-693A-AD2F-8824A01B3BA1}"/>
              </a:ext>
            </a:extLst>
          </p:cNvPr>
          <p:cNvPicPr>
            <a:picLocks noChangeAspect="1"/>
          </p:cNvPicPr>
          <p:nvPr/>
        </p:nvPicPr>
        <p:blipFill>
          <a:blip r:embed="rId4"/>
          <a:stretch>
            <a:fillRect/>
          </a:stretch>
        </p:blipFill>
        <p:spPr>
          <a:xfrm rot="1444756">
            <a:off x="5991309" y="1674825"/>
            <a:ext cx="2436590" cy="1819922"/>
          </a:xfrm>
          <a:prstGeom prst="rect">
            <a:avLst/>
          </a:prstGeom>
        </p:spPr>
      </p:pic>
      <p:pic>
        <p:nvPicPr>
          <p:cNvPr id="4" name="Picture 4">
            <a:extLst>
              <a:ext uri="{FF2B5EF4-FFF2-40B4-BE49-F238E27FC236}">
                <a16:creationId xmlns:a16="http://schemas.microsoft.com/office/drawing/2014/main" id="{031CB9B8-86DA-24A8-2757-E52607BD524C}"/>
              </a:ext>
            </a:extLst>
          </p:cNvPr>
          <p:cNvPicPr>
            <a:picLocks noChangeAspect="1"/>
          </p:cNvPicPr>
          <p:nvPr/>
        </p:nvPicPr>
        <p:blipFill>
          <a:blip r:embed="rId5"/>
          <a:stretch>
            <a:fillRect/>
          </a:stretch>
        </p:blipFill>
        <p:spPr>
          <a:xfrm>
            <a:off x="3768068" y="3629317"/>
            <a:ext cx="2078493" cy="1552455"/>
          </a:xfrm>
          <a:prstGeom prst="rect">
            <a:avLst/>
          </a:prstGeom>
        </p:spPr>
      </p:pic>
      <p:pic>
        <p:nvPicPr>
          <p:cNvPr id="5" name="Picture 5">
            <a:extLst>
              <a:ext uri="{FF2B5EF4-FFF2-40B4-BE49-F238E27FC236}">
                <a16:creationId xmlns:a16="http://schemas.microsoft.com/office/drawing/2014/main" id="{3549C0A8-B879-0B55-A6FB-6E39C2C48FFB}"/>
              </a:ext>
            </a:extLst>
          </p:cNvPr>
          <p:cNvPicPr>
            <a:picLocks noChangeAspect="1"/>
          </p:cNvPicPr>
          <p:nvPr/>
        </p:nvPicPr>
        <p:blipFill>
          <a:blip r:embed="rId6"/>
          <a:stretch>
            <a:fillRect/>
          </a:stretch>
        </p:blipFill>
        <p:spPr>
          <a:xfrm rot="20910080">
            <a:off x="1373615" y="4391103"/>
            <a:ext cx="2117168" cy="1581341"/>
          </a:xfrm>
          <a:prstGeom prst="rect">
            <a:avLst/>
          </a:prstGeom>
        </p:spPr>
      </p:pic>
      <p:pic>
        <p:nvPicPr>
          <p:cNvPr id="6" name="Picture 6" descr="A picture containing indoor, floor&#10;&#10;Description automatically generated">
            <a:extLst>
              <a:ext uri="{FF2B5EF4-FFF2-40B4-BE49-F238E27FC236}">
                <a16:creationId xmlns:a16="http://schemas.microsoft.com/office/drawing/2014/main" id="{CA68658A-6F3D-8949-E5AA-45B0C5D839E6}"/>
              </a:ext>
            </a:extLst>
          </p:cNvPr>
          <p:cNvPicPr>
            <a:picLocks noChangeAspect="1"/>
          </p:cNvPicPr>
          <p:nvPr/>
        </p:nvPicPr>
        <p:blipFill rotWithShape="1">
          <a:blip r:embed="rId7"/>
          <a:srcRect l="32119" t="-1" b="31"/>
          <a:stretch/>
        </p:blipFill>
        <p:spPr>
          <a:xfrm>
            <a:off x="3768068" y="1506151"/>
            <a:ext cx="1611742" cy="1773439"/>
          </a:xfrm>
          <a:prstGeom prst="rect">
            <a:avLst/>
          </a:prstGeom>
        </p:spPr>
      </p:pic>
      <p:pic>
        <p:nvPicPr>
          <p:cNvPr id="7" name="Picture 7">
            <a:extLst>
              <a:ext uri="{FF2B5EF4-FFF2-40B4-BE49-F238E27FC236}">
                <a16:creationId xmlns:a16="http://schemas.microsoft.com/office/drawing/2014/main" id="{02880788-498F-0C33-9F17-30980BF55B81}"/>
              </a:ext>
            </a:extLst>
          </p:cNvPr>
          <p:cNvPicPr>
            <a:picLocks noChangeAspect="1"/>
          </p:cNvPicPr>
          <p:nvPr/>
        </p:nvPicPr>
        <p:blipFill>
          <a:blip r:embed="rId8"/>
          <a:stretch>
            <a:fillRect/>
          </a:stretch>
        </p:blipFill>
        <p:spPr>
          <a:xfrm rot="4600927">
            <a:off x="1126566" y="1627683"/>
            <a:ext cx="2048933" cy="15303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2997905-1815-E10C-CC62-008F63DC0F69}"/>
              </a:ext>
            </a:extLst>
          </p:cNvPr>
          <p:cNvSpPr>
            <a:spLocks noGrp="1" noChangeArrowheads="1"/>
          </p:cNvSpPr>
          <p:nvPr>
            <p:ph type="title"/>
          </p:nvPr>
        </p:nvSpPr>
        <p:spPr>
          <a:xfrm>
            <a:off x="1066800" y="381000"/>
            <a:ext cx="7620000" cy="1143000"/>
          </a:xfrm>
        </p:spPr>
        <p:txBody>
          <a:bodyPr wrap="square" anchor="ctr">
            <a:normAutofit/>
          </a:bodyPr>
          <a:lstStyle/>
          <a:p>
            <a:pPr eaLnBrk="1" hangingPunct="1">
              <a:lnSpc>
                <a:spcPct val="90000"/>
              </a:lnSpc>
            </a:pPr>
            <a:r>
              <a:rPr lang="en-GB" altLang="en-US" sz="3700" dirty="0">
                <a:latin typeface="Calibri" panose="020F0502020204030204" pitchFamily="34" charset="0"/>
                <a:cs typeface="Calibri" panose="020F0502020204030204" pitchFamily="34" charset="0"/>
              </a:rPr>
              <a:t>Our Outdoor Area</a:t>
            </a:r>
            <a:br>
              <a:rPr lang="en-GB" altLang="en-US" sz="3700" dirty="0">
                <a:latin typeface="Calibri" panose="020F0502020204030204" pitchFamily="34" charset="0"/>
                <a:cs typeface="Calibri" panose="020F0502020204030204" pitchFamily="34" charset="0"/>
              </a:rPr>
            </a:br>
            <a:r>
              <a:rPr lang="en-GB" altLang="en-US" sz="3700" dirty="0">
                <a:latin typeface="Calibri" panose="020F0502020204030204" pitchFamily="34" charset="0"/>
                <a:cs typeface="Calibri" panose="020F0502020204030204" pitchFamily="34" charset="0"/>
              </a:rPr>
              <a:t> </a:t>
            </a:r>
          </a:p>
        </p:txBody>
      </p:sp>
      <p:pic>
        <p:nvPicPr>
          <p:cNvPr id="3" name="Picture 2">
            <a:extLst>
              <a:ext uri="{FF2B5EF4-FFF2-40B4-BE49-F238E27FC236}">
                <a16:creationId xmlns:a16="http://schemas.microsoft.com/office/drawing/2014/main" id="{E3337132-1D60-B26D-920C-39577B450BEA}"/>
              </a:ext>
            </a:extLst>
          </p:cNvPr>
          <p:cNvPicPr>
            <a:picLocks noChangeAspect="1"/>
          </p:cNvPicPr>
          <p:nvPr/>
        </p:nvPicPr>
        <p:blipFill rotWithShape="1">
          <a:blip r:embed="rId3"/>
          <a:srcRect t="17241"/>
          <a:stretch/>
        </p:blipFill>
        <p:spPr>
          <a:xfrm>
            <a:off x="1066800" y="1752600"/>
            <a:ext cx="7620000" cy="4114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09293055-AF27-C74F-0E49-DE7C272A75A9}"/>
              </a:ext>
            </a:extLst>
          </p:cNvPr>
          <p:cNvSpPr>
            <a:spLocks noGrp="1" noChangeArrowheads="1"/>
          </p:cNvSpPr>
          <p:nvPr>
            <p:ph type="title"/>
          </p:nvPr>
        </p:nvSpPr>
        <p:spPr>
          <a:xfrm>
            <a:off x="1066800" y="714375"/>
            <a:ext cx="7620000" cy="193675"/>
          </a:xfrm>
        </p:spPr>
        <p:txBody>
          <a:bodyPr/>
          <a:lstStyle/>
          <a:p>
            <a:pPr eaLnBrk="1" hangingPunct="1"/>
            <a:br>
              <a:rPr lang="en-GB" altLang="en-US">
                <a:latin typeface="Comic Sans MS" panose="030F0702030302020204" pitchFamily="66" charset="0"/>
              </a:rPr>
            </a:br>
            <a:br>
              <a:rPr lang="en-GB" altLang="en-US">
                <a:latin typeface="Comic Sans MS" panose="030F0702030302020204" pitchFamily="66" charset="0"/>
              </a:rPr>
            </a:br>
            <a:r>
              <a:rPr lang="en-GB" altLang="en-US" sz="4000">
                <a:latin typeface="Calibri" panose="020F0502020204030204" pitchFamily="34" charset="0"/>
                <a:cs typeface="Calibri" panose="020F0502020204030204" pitchFamily="34" charset="0"/>
              </a:rPr>
              <a:t>A typical morning in Reception…</a:t>
            </a:r>
            <a:br>
              <a:rPr lang="en-GB" altLang="en-US" sz="4000">
                <a:latin typeface="Calibri" panose="020F0502020204030204" pitchFamily="34" charset="0"/>
                <a:cs typeface="Calibri" panose="020F0502020204030204" pitchFamily="34" charset="0"/>
              </a:rPr>
            </a:br>
            <a:endParaRPr lang="en-GB" altLang="en-US" sz="4000">
              <a:latin typeface="Calibri" panose="020F0502020204030204" pitchFamily="34" charset="0"/>
              <a:cs typeface="Calibri" panose="020F0502020204030204" pitchFamily="34" charset="0"/>
            </a:endParaRPr>
          </a:p>
        </p:txBody>
      </p:sp>
      <p:sp>
        <p:nvSpPr>
          <p:cNvPr id="17411" name="Rectangle 3">
            <a:extLst>
              <a:ext uri="{FF2B5EF4-FFF2-40B4-BE49-F238E27FC236}">
                <a16:creationId xmlns:a16="http://schemas.microsoft.com/office/drawing/2014/main" id="{69D86917-5D9D-F43B-131A-40AA7203C817}"/>
              </a:ext>
            </a:extLst>
          </p:cNvPr>
          <p:cNvSpPr>
            <a:spLocks noGrp="1" noChangeArrowheads="1"/>
          </p:cNvSpPr>
          <p:nvPr>
            <p:ph idx="1"/>
          </p:nvPr>
        </p:nvSpPr>
        <p:spPr>
          <a:xfrm>
            <a:off x="1000125" y="1196975"/>
            <a:ext cx="7786688" cy="5256213"/>
          </a:xfrm>
        </p:spPr>
        <p:txBody>
          <a:bodyPr/>
          <a:lstStyle/>
          <a:p>
            <a:pPr eaLnBrk="1" hangingPunct="1">
              <a:lnSpc>
                <a:spcPct val="90000"/>
              </a:lnSpc>
              <a:defRPr/>
            </a:pPr>
            <a:endParaRPr lang="en-GB" sz="2200" dirty="0">
              <a:latin typeface="Comic Sans MS" pitchFamily="66" charset="0"/>
            </a:endParaRPr>
          </a:p>
          <a:p>
            <a:pPr eaLnBrk="1" hangingPunct="1">
              <a:lnSpc>
                <a:spcPct val="90000"/>
              </a:lnSpc>
              <a:buFontTx/>
              <a:buNone/>
              <a:defRPr/>
            </a:pPr>
            <a:r>
              <a:rPr lang="en-GB" sz="2200" dirty="0">
                <a:latin typeface="Comic Sans MS" pitchFamily="66" charset="0"/>
              </a:rPr>
              <a:t>    </a:t>
            </a:r>
          </a:p>
          <a:p>
            <a:pPr>
              <a:defRPr/>
            </a:pPr>
            <a:r>
              <a:rPr lang="en-GB" sz="1600" dirty="0">
                <a:latin typeface="Calibri" panose="020F0502020204030204" pitchFamily="34" charset="0"/>
                <a:cs typeface="Calibri" panose="020F0502020204030204" pitchFamily="34" charset="0"/>
              </a:rPr>
              <a:t>8.45am             Come in, hang coat up, fine motor skills, such as dough disco</a:t>
            </a:r>
          </a:p>
          <a:p>
            <a:pPr>
              <a:defRPr/>
            </a:pPr>
            <a:endParaRPr lang="en-GB" sz="1600" dirty="0">
              <a:latin typeface="Calibri" panose="020F0502020204030204" pitchFamily="34" charset="0"/>
              <a:cs typeface="Calibri" panose="020F0502020204030204" pitchFamily="34" charset="0"/>
            </a:endParaRPr>
          </a:p>
          <a:p>
            <a:pPr>
              <a:defRPr/>
            </a:pPr>
            <a:r>
              <a:rPr lang="en-GB" sz="1600" dirty="0">
                <a:latin typeface="Calibri" panose="020F0502020204030204" pitchFamily="34" charset="0"/>
                <a:cs typeface="Calibri" panose="020F0502020204030204" pitchFamily="34" charset="0"/>
              </a:rPr>
              <a:t>9am 	               Register </a:t>
            </a:r>
          </a:p>
          <a:p>
            <a:pPr>
              <a:defRPr/>
            </a:pPr>
            <a:endParaRPr lang="en-GB" sz="1600" dirty="0">
              <a:latin typeface="Calibri" panose="020F0502020204030204" pitchFamily="34" charset="0"/>
              <a:cs typeface="Calibri" panose="020F0502020204030204" pitchFamily="34" charset="0"/>
            </a:endParaRPr>
          </a:p>
          <a:p>
            <a:pPr>
              <a:defRPr/>
            </a:pPr>
            <a:r>
              <a:rPr lang="en-GB" sz="1600" dirty="0">
                <a:latin typeface="Calibri" panose="020F0502020204030204" pitchFamily="34" charset="0"/>
                <a:cs typeface="Calibri" panose="020F0502020204030204" pitchFamily="34" charset="0"/>
              </a:rPr>
              <a:t>9.10am             RWI then continuous provision inside and outside</a:t>
            </a:r>
          </a:p>
          <a:p>
            <a:pPr>
              <a:defRPr/>
            </a:pPr>
            <a:r>
              <a:rPr lang="en-GB" sz="1600" dirty="0">
                <a:latin typeface="Calibri" panose="020F0502020204030204" pitchFamily="34" charset="0"/>
                <a:cs typeface="Calibri" panose="020F0502020204030204" pitchFamily="34" charset="0"/>
              </a:rPr>
              <a:t>	 </a:t>
            </a:r>
          </a:p>
          <a:p>
            <a:pPr>
              <a:defRPr/>
            </a:pPr>
            <a:r>
              <a:rPr lang="en-GB" sz="1600" dirty="0">
                <a:latin typeface="Calibri" panose="020F0502020204030204" pitchFamily="34" charset="0"/>
                <a:cs typeface="Calibri" panose="020F0502020204030204" pitchFamily="34" charset="0"/>
              </a:rPr>
              <a:t>10.15am           Playtime with fruit provided</a:t>
            </a:r>
          </a:p>
          <a:p>
            <a:pPr>
              <a:defRPr/>
            </a:pPr>
            <a:endParaRPr lang="en-GB" sz="1600" dirty="0">
              <a:latin typeface="Calibri" panose="020F0502020204030204" pitchFamily="34" charset="0"/>
              <a:cs typeface="Calibri" panose="020F0502020204030204" pitchFamily="34" charset="0"/>
            </a:endParaRPr>
          </a:p>
          <a:p>
            <a:pPr>
              <a:defRPr/>
            </a:pPr>
            <a:r>
              <a:rPr lang="en-GB" sz="1600" dirty="0">
                <a:latin typeface="Calibri" panose="020F0502020204030204" pitchFamily="34" charset="0"/>
                <a:cs typeface="Calibri" panose="020F0502020204030204" pitchFamily="34" charset="0"/>
              </a:rPr>
              <a:t>10.30am           Milk time</a:t>
            </a:r>
          </a:p>
          <a:p>
            <a:pPr>
              <a:defRPr/>
            </a:pPr>
            <a:r>
              <a:rPr lang="en-GB" sz="1600" dirty="0">
                <a:latin typeface="Calibri" panose="020F0502020204030204" pitchFamily="34" charset="0"/>
                <a:cs typeface="Calibri" panose="020F0502020204030204" pitchFamily="34" charset="0"/>
              </a:rPr>
              <a:t>	</a:t>
            </a:r>
          </a:p>
          <a:p>
            <a:pPr>
              <a:defRPr/>
            </a:pPr>
            <a:r>
              <a:rPr lang="en-GB" sz="1600" dirty="0">
                <a:latin typeface="Calibri" panose="020F0502020204030204" pitchFamily="34" charset="0"/>
                <a:cs typeface="Calibri" panose="020F0502020204030204" pitchFamily="34" charset="0"/>
              </a:rPr>
              <a:t>10.50                Maths/ Own Learning and adult focused tasks (inside and outside)</a:t>
            </a:r>
          </a:p>
          <a:p>
            <a:pPr>
              <a:defRPr/>
            </a:pPr>
            <a:endParaRPr lang="en-GB" sz="1600" dirty="0">
              <a:latin typeface="Calibri" panose="020F0502020204030204" pitchFamily="34" charset="0"/>
              <a:cs typeface="Calibri" panose="020F0502020204030204" pitchFamily="34" charset="0"/>
            </a:endParaRPr>
          </a:p>
          <a:p>
            <a:pPr>
              <a:defRPr/>
            </a:pPr>
            <a:r>
              <a:rPr lang="en-GB" sz="1600" dirty="0">
                <a:latin typeface="Calibri" panose="020F0502020204030204" pitchFamily="34" charset="0"/>
                <a:cs typeface="Calibri" panose="020F0502020204030204" pitchFamily="34" charset="0"/>
              </a:rPr>
              <a:t>11.45am           Get ready for lunch/ story</a:t>
            </a:r>
          </a:p>
          <a:p>
            <a:pPr>
              <a:defRPr/>
            </a:pPr>
            <a:endParaRPr lang="en-GB" sz="1600" dirty="0">
              <a:latin typeface="Calibri" panose="020F0502020204030204" pitchFamily="34" charset="0"/>
              <a:cs typeface="Calibri" panose="020F0502020204030204" pitchFamily="34" charset="0"/>
            </a:endParaRPr>
          </a:p>
          <a:p>
            <a:pPr>
              <a:defRPr/>
            </a:pPr>
            <a:r>
              <a:rPr lang="en-GB" sz="1600" dirty="0">
                <a:latin typeface="Calibri" panose="020F0502020204030204" pitchFamily="34" charset="0"/>
                <a:cs typeface="Calibri" panose="020F0502020204030204" pitchFamily="34" charset="0"/>
              </a:rPr>
              <a:t>12.10am           Lunch</a:t>
            </a:r>
          </a:p>
          <a:p>
            <a:pPr marL="0" indent="0" eaLnBrk="1" hangingPunct="1">
              <a:buFontTx/>
              <a:buNone/>
              <a:defRPr/>
            </a:pPr>
            <a:endParaRPr lang="en-GB" sz="2200" dirty="0">
              <a:latin typeface="Comic Sans MS" pitchFamily="66" charset="0"/>
            </a:endParaRPr>
          </a:p>
        </p:txBody>
      </p:sp>
      <p:pic>
        <p:nvPicPr>
          <p:cNvPr id="29700" name="Picture 3" descr="A picture containing text, clipart&#10;&#10;Description automatically generated">
            <a:extLst>
              <a:ext uri="{FF2B5EF4-FFF2-40B4-BE49-F238E27FC236}">
                <a16:creationId xmlns:a16="http://schemas.microsoft.com/office/drawing/2014/main" id="{A68073FF-9B08-683D-50FD-ED9DBC046F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7713" y="2747415"/>
            <a:ext cx="16891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4" descr="Pre school Clipart Vector and Illustration. 8,212 Pre school clip art  vector EPS images available to search from thousands of royalty free stock  art and stock illustration creators.">
            <a:extLst>
              <a:ext uri="{FF2B5EF4-FFF2-40B4-BE49-F238E27FC236}">
                <a16:creationId xmlns:a16="http://schemas.microsoft.com/office/drawing/2014/main" id="{5DC7E3FC-4836-443C-CE0C-E0F5AA1104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905" y="176818"/>
            <a:ext cx="13589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5" descr="A group of fruits&#10;&#10;Description automatically generated with low confidence">
            <a:extLst>
              <a:ext uri="{FF2B5EF4-FFF2-40B4-BE49-F238E27FC236}">
                <a16:creationId xmlns:a16="http://schemas.microsoft.com/office/drawing/2014/main" id="{ABAE4870-D988-A515-1D16-56D6EE802C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1450" y="3716338"/>
            <a:ext cx="985838"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6" descr="Ten Frames and Counters Cut-outs">
            <a:extLst>
              <a:ext uri="{FF2B5EF4-FFF2-40B4-BE49-F238E27FC236}">
                <a16:creationId xmlns:a16="http://schemas.microsoft.com/office/drawing/2014/main" id="{9FDA8F87-B183-6EDB-D2BF-D1C4375183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4050" y="4117975"/>
            <a:ext cx="15303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7" descr="A picture containing clipart&#10;&#10;Description automatically generated">
            <a:extLst>
              <a:ext uri="{FF2B5EF4-FFF2-40B4-BE49-F238E27FC236}">
                <a16:creationId xmlns:a16="http://schemas.microsoft.com/office/drawing/2014/main" id="{EB4DB12E-12EB-3206-FA7C-14568E4231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8250" y="5348288"/>
            <a:ext cx="1646238"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7" descr="A picture containing text, vector graphics&#10;&#10;Description automatically generated">
            <a:extLst>
              <a:ext uri="{FF2B5EF4-FFF2-40B4-BE49-F238E27FC236}">
                <a16:creationId xmlns:a16="http://schemas.microsoft.com/office/drawing/2014/main" id="{62F6FD78-6A29-7E7A-6EA4-78FAF5D72B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94678" y="1696517"/>
            <a:ext cx="892122" cy="89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0F229126-77F7-8746-9233-D29745821CA4}"/>
              </a:ext>
            </a:extLst>
          </p:cNvPr>
          <p:cNvSpPr>
            <a:spLocks noGrp="1" noChangeArrowheads="1"/>
          </p:cNvSpPr>
          <p:nvPr>
            <p:ph type="title"/>
          </p:nvPr>
        </p:nvSpPr>
        <p:spPr>
          <a:xfrm>
            <a:off x="1066800" y="714375"/>
            <a:ext cx="7620000" cy="193675"/>
          </a:xfrm>
        </p:spPr>
        <p:txBody>
          <a:bodyPr/>
          <a:lstStyle/>
          <a:p>
            <a:pPr eaLnBrk="1" hangingPunct="1"/>
            <a:br>
              <a:rPr lang="en-GB" altLang="en-US">
                <a:latin typeface="Comic Sans MS" panose="030F0702030302020204" pitchFamily="66" charset="0"/>
              </a:rPr>
            </a:br>
            <a:br>
              <a:rPr lang="en-GB" altLang="en-US">
                <a:latin typeface="Comic Sans MS" panose="030F0702030302020204" pitchFamily="66" charset="0"/>
              </a:rPr>
            </a:br>
            <a:r>
              <a:rPr lang="en-GB" altLang="en-US" sz="4000">
                <a:latin typeface="Calibri" panose="020F0502020204030204" pitchFamily="34" charset="0"/>
                <a:cs typeface="Calibri" panose="020F0502020204030204" pitchFamily="34" charset="0"/>
              </a:rPr>
              <a:t>A typical afternoon in Reception…</a:t>
            </a:r>
            <a:br>
              <a:rPr lang="en-GB" altLang="en-US" sz="4000">
                <a:latin typeface="Calibri" panose="020F0502020204030204" pitchFamily="34" charset="0"/>
                <a:cs typeface="Calibri" panose="020F0502020204030204" pitchFamily="34" charset="0"/>
              </a:rPr>
            </a:br>
            <a:endParaRPr lang="en-GB" altLang="en-US" sz="4000">
              <a:latin typeface="Calibri" panose="020F0502020204030204" pitchFamily="34" charset="0"/>
              <a:cs typeface="Calibri" panose="020F0502020204030204" pitchFamily="34" charset="0"/>
            </a:endParaRPr>
          </a:p>
        </p:txBody>
      </p:sp>
      <p:sp>
        <p:nvSpPr>
          <p:cNvPr id="17411" name="Rectangle 3">
            <a:extLst>
              <a:ext uri="{FF2B5EF4-FFF2-40B4-BE49-F238E27FC236}">
                <a16:creationId xmlns:a16="http://schemas.microsoft.com/office/drawing/2014/main" id="{14CABD82-C29D-3415-FF18-D8CB8EF3E1F6}"/>
              </a:ext>
            </a:extLst>
          </p:cNvPr>
          <p:cNvSpPr>
            <a:spLocks noGrp="1" noChangeArrowheads="1"/>
          </p:cNvSpPr>
          <p:nvPr>
            <p:ph idx="1"/>
          </p:nvPr>
        </p:nvSpPr>
        <p:spPr>
          <a:xfrm>
            <a:off x="1000125" y="1196975"/>
            <a:ext cx="7786688" cy="5256213"/>
          </a:xfrm>
        </p:spPr>
        <p:txBody>
          <a:bodyPr/>
          <a:lstStyle/>
          <a:p>
            <a:pPr eaLnBrk="1" hangingPunct="1">
              <a:lnSpc>
                <a:spcPct val="90000"/>
              </a:lnSpc>
              <a:defRPr/>
            </a:pPr>
            <a:endParaRPr lang="en-GB" sz="2200" dirty="0">
              <a:latin typeface="Comic Sans MS" pitchFamily="66" charset="0"/>
            </a:endParaRPr>
          </a:p>
          <a:p>
            <a:pPr eaLnBrk="1" hangingPunct="1">
              <a:lnSpc>
                <a:spcPct val="90000"/>
              </a:lnSpc>
              <a:buFontTx/>
              <a:buNone/>
              <a:defRPr/>
            </a:pPr>
            <a:r>
              <a:rPr lang="en-GB" sz="2200" dirty="0">
                <a:latin typeface="Comic Sans MS" pitchFamily="66" charset="0"/>
              </a:rPr>
              <a:t>    </a:t>
            </a:r>
          </a:p>
          <a:p>
            <a:pPr>
              <a:defRPr/>
            </a:pPr>
            <a:r>
              <a:rPr lang="en-GB" sz="2000" dirty="0">
                <a:latin typeface="Calibri" panose="020F0502020204030204" pitchFamily="34" charset="0"/>
                <a:cs typeface="Calibri" panose="020F0502020204030204" pitchFamily="34" charset="0"/>
              </a:rPr>
              <a:t>1.10pm             Register</a:t>
            </a:r>
          </a:p>
          <a:p>
            <a:pPr>
              <a:defRPr/>
            </a:pPr>
            <a:endParaRPr lang="en-GB" sz="2000" dirty="0">
              <a:latin typeface="Calibri" panose="020F0502020204030204" pitchFamily="34" charset="0"/>
              <a:cs typeface="Calibri" panose="020F0502020204030204" pitchFamily="34" charset="0"/>
            </a:endParaRPr>
          </a:p>
          <a:p>
            <a:pPr>
              <a:defRPr/>
            </a:pPr>
            <a:r>
              <a:rPr lang="en-GB" sz="2000" dirty="0">
                <a:latin typeface="Calibri" panose="020F0502020204030204" pitchFamily="34" charset="0"/>
                <a:cs typeface="Calibri" panose="020F0502020204030204" pitchFamily="34" charset="0"/>
              </a:rPr>
              <a:t>1.30pm 	    Topic /R.E/Music/PSHE –</a:t>
            </a:r>
          </a:p>
          <a:p>
            <a:pPr lvl="4">
              <a:defRPr/>
            </a:pPr>
            <a:r>
              <a:rPr lang="en-GB" sz="800" dirty="0">
                <a:latin typeface="Calibri" panose="020F0502020204030204" pitchFamily="34" charset="0"/>
                <a:cs typeface="Calibri" panose="020F0502020204030204" pitchFamily="34" charset="0"/>
              </a:rPr>
              <a:t> </a:t>
            </a:r>
            <a:r>
              <a:rPr lang="en-GB" sz="1600" dirty="0">
                <a:latin typeface="Calibri" panose="020F0502020204030204" pitchFamily="34" charset="0"/>
                <a:cs typeface="Calibri" panose="020F0502020204030204" pitchFamily="34" charset="0"/>
              </a:rPr>
              <a:t>adults guided activity and independent learning (inside and outside)</a:t>
            </a:r>
          </a:p>
          <a:p>
            <a:pPr marL="1828800" lvl="4" indent="0">
              <a:buNone/>
              <a:defRPr/>
            </a:pPr>
            <a:endParaRPr lang="en-GB" sz="2000" dirty="0">
              <a:latin typeface="Calibri" panose="020F0502020204030204" pitchFamily="34" charset="0"/>
              <a:cs typeface="Calibri" panose="020F0502020204030204" pitchFamily="34" charset="0"/>
            </a:endParaRPr>
          </a:p>
          <a:p>
            <a:pPr>
              <a:defRPr/>
            </a:pPr>
            <a:r>
              <a:rPr lang="en-GB" sz="2000" dirty="0">
                <a:latin typeface="Calibri" panose="020F0502020204030204" pitchFamily="34" charset="0"/>
                <a:cs typeface="Calibri" panose="020F0502020204030204" pitchFamily="34" charset="0"/>
              </a:rPr>
              <a:t>2.45pm             Assembly/story time </a:t>
            </a:r>
          </a:p>
          <a:p>
            <a:pPr>
              <a:defRPr/>
            </a:pPr>
            <a:endParaRPr lang="en-GB" sz="2000" dirty="0">
              <a:latin typeface="Calibri" panose="020F0502020204030204" pitchFamily="34" charset="0"/>
              <a:cs typeface="Calibri" panose="020F0502020204030204" pitchFamily="34" charset="0"/>
            </a:endParaRPr>
          </a:p>
          <a:p>
            <a:pPr>
              <a:defRPr/>
            </a:pPr>
            <a:r>
              <a:rPr lang="en-GB" sz="2000" dirty="0">
                <a:latin typeface="Calibri" panose="020F0502020204030204" pitchFamily="34" charset="0"/>
                <a:cs typeface="Calibri" panose="020F0502020204030204" pitchFamily="34" charset="0"/>
              </a:rPr>
              <a:t>3.05pm         Get ready for home time</a:t>
            </a:r>
          </a:p>
          <a:p>
            <a:pPr marL="0" indent="0" eaLnBrk="1" hangingPunct="1">
              <a:buFontTx/>
              <a:buNone/>
              <a:defRPr/>
            </a:pPr>
            <a:endParaRPr lang="en-GB" sz="2200" dirty="0">
              <a:latin typeface="Comic Sans MS" pitchFamily="66" charset="0"/>
            </a:endParaRPr>
          </a:p>
          <a:p>
            <a:pPr marL="0" indent="0" algn="ctr" eaLnBrk="1" hangingPunct="1">
              <a:buFontTx/>
              <a:buNone/>
              <a:defRPr/>
            </a:pPr>
            <a:r>
              <a:rPr lang="en-GB" dirty="0">
                <a:latin typeface="Calibri" panose="020F0502020204030204" pitchFamily="34" charset="0"/>
                <a:cs typeface="Calibri" panose="020F0502020204030204" pitchFamily="34" charset="0"/>
              </a:rPr>
              <a:t>Reception Learning is not always clean! Please be understanding!</a:t>
            </a:r>
          </a:p>
        </p:txBody>
      </p:sp>
      <p:pic>
        <p:nvPicPr>
          <p:cNvPr id="31749" name="Picture 8" descr="A picture containing text, clipart&#10;&#10;Description automatically generated">
            <a:extLst>
              <a:ext uri="{FF2B5EF4-FFF2-40B4-BE49-F238E27FC236}">
                <a16:creationId xmlns:a16="http://schemas.microsoft.com/office/drawing/2014/main" id="{F1FA497C-374C-41EA-DFA1-8BAB37A2B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0463" y="3125003"/>
            <a:ext cx="2446337"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EAD0D99C-F19B-180A-9F41-0DAF9FE4062D}"/>
              </a:ext>
            </a:extLst>
          </p:cNvPr>
          <p:cNvSpPr>
            <a:spLocks noGrp="1" noChangeArrowheads="1"/>
          </p:cNvSpPr>
          <p:nvPr>
            <p:ph type="title"/>
          </p:nvPr>
        </p:nvSpPr>
        <p:spPr>
          <a:xfrm>
            <a:off x="1066800" y="714375"/>
            <a:ext cx="7620000" cy="193675"/>
          </a:xfrm>
        </p:spPr>
        <p:txBody>
          <a:bodyPr/>
          <a:lstStyle/>
          <a:p>
            <a:pPr eaLnBrk="1" hangingPunct="1"/>
            <a:br>
              <a:rPr lang="en-GB" altLang="en-US">
                <a:latin typeface="Comic Sans MS" panose="030F0702030302020204" pitchFamily="66" charset="0"/>
              </a:rPr>
            </a:br>
            <a:r>
              <a:rPr lang="en-GB" altLang="en-US">
                <a:latin typeface="Calibri" panose="020F0502020204030204" pitchFamily="34" charset="0"/>
                <a:cs typeface="Calibri" panose="020F0502020204030204" pitchFamily="34" charset="0"/>
              </a:rPr>
              <a:t>Forest School</a:t>
            </a:r>
          </a:p>
        </p:txBody>
      </p:sp>
      <p:sp>
        <p:nvSpPr>
          <p:cNvPr id="17411" name="Rectangle 3">
            <a:extLst>
              <a:ext uri="{FF2B5EF4-FFF2-40B4-BE49-F238E27FC236}">
                <a16:creationId xmlns:a16="http://schemas.microsoft.com/office/drawing/2014/main" id="{E72A3521-149E-8B1D-017A-6917B8840548}"/>
              </a:ext>
            </a:extLst>
          </p:cNvPr>
          <p:cNvSpPr>
            <a:spLocks noGrp="1" noChangeArrowheads="1"/>
          </p:cNvSpPr>
          <p:nvPr>
            <p:ph idx="1"/>
          </p:nvPr>
        </p:nvSpPr>
        <p:spPr>
          <a:xfrm>
            <a:off x="1000125" y="1196975"/>
            <a:ext cx="7786688" cy="5256213"/>
          </a:xfrm>
        </p:spPr>
        <p:txBody>
          <a:bodyPr/>
          <a:lstStyle/>
          <a:p>
            <a:pPr eaLnBrk="1" hangingPunct="1">
              <a:lnSpc>
                <a:spcPct val="90000"/>
              </a:lnSpc>
              <a:defRPr/>
            </a:pPr>
            <a:endParaRPr lang="en-GB">
              <a:latin typeface="Comic Sans MS" pitchFamily="66" charset="0"/>
            </a:endParaRPr>
          </a:p>
          <a:p>
            <a:pPr eaLnBrk="1" hangingPunct="1">
              <a:lnSpc>
                <a:spcPct val="90000"/>
              </a:lnSpc>
              <a:defRPr/>
            </a:pPr>
            <a:r>
              <a:rPr lang="en-GB">
                <a:latin typeface="Comic Sans MS" pitchFamily="66" charset="0"/>
              </a:rPr>
              <a:t> </a:t>
            </a:r>
            <a:r>
              <a:rPr lang="en-GB" sz="2800">
                <a:latin typeface="Calibri" panose="020F0502020204030204" pitchFamily="34" charset="0"/>
                <a:cs typeface="Calibri" panose="020F0502020204030204" pitchFamily="34" charset="0"/>
              </a:rPr>
              <a:t>The children will get the chance to enjoy a Forest School session in our school grounds.</a:t>
            </a:r>
          </a:p>
          <a:p>
            <a:pPr marL="0" indent="0" eaLnBrk="1" hangingPunct="1">
              <a:lnSpc>
                <a:spcPct val="90000"/>
              </a:lnSpc>
              <a:buFontTx/>
              <a:buNone/>
              <a:defRPr/>
            </a:pPr>
            <a:endParaRPr lang="en-GB">
              <a:latin typeface="Comic Sans MS" pitchFamily="66" charset="0"/>
            </a:endParaRPr>
          </a:p>
          <a:p>
            <a:pPr marL="0" indent="0" eaLnBrk="1" hangingPunct="1">
              <a:lnSpc>
                <a:spcPct val="90000"/>
              </a:lnSpc>
              <a:buFontTx/>
              <a:buNone/>
              <a:defRPr/>
            </a:pPr>
            <a:endParaRPr lang="en-GB">
              <a:latin typeface="Comic Sans MS" pitchFamily="66" charset="0"/>
            </a:endParaRPr>
          </a:p>
        </p:txBody>
      </p:sp>
      <p:pic>
        <p:nvPicPr>
          <p:cNvPr id="2" name="Picture 1">
            <a:extLst>
              <a:ext uri="{FF2B5EF4-FFF2-40B4-BE49-F238E27FC236}">
                <a16:creationId xmlns:a16="http://schemas.microsoft.com/office/drawing/2014/main" id="{883CB79C-C4B4-C7D1-FBA7-7A695AA622B7}"/>
              </a:ext>
            </a:extLst>
          </p:cNvPr>
          <p:cNvPicPr>
            <a:picLocks noChangeAspect="1"/>
          </p:cNvPicPr>
          <p:nvPr/>
        </p:nvPicPr>
        <p:blipFill>
          <a:blip r:embed="rId3"/>
          <a:stretch>
            <a:fillRect/>
          </a:stretch>
        </p:blipFill>
        <p:spPr>
          <a:xfrm>
            <a:off x="1943360" y="2894863"/>
            <a:ext cx="2536723" cy="3393280"/>
          </a:xfrm>
          <a:prstGeom prst="rect">
            <a:avLst/>
          </a:prstGeom>
        </p:spPr>
      </p:pic>
      <p:pic>
        <p:nvPicPr>
          <p:cNvPr id="4" name="Picture 3">
            <a:extLst>
              <a:ext uri="{FF2B5EF4-FFF2-40B4-BE49-F238E27FC236}">
                <a16:creationId xmlns:a16="http://schemas.microsoft.com/office/drawing/2014/main" id="{1DC47EE5-1C77-9814-DF5B-2695F5B28A14}"/>
              </a:ext>
            </a:extLst>
          </p:cNvPr>
          <p:cNvPicPr>
            <a:picLocks noChangeAspect="1"/>
          </p:cNvPicPr>
          <p:nvPr/>
        </p:nvPicPr>
        <p:blipFill rotWithShape="1">
          <a:blip r:embed="rId4"/>
          <a:srcRect t="15748"/>
          <a:stretch/>
        </p:blipFill>
        <p:spPr>
          <a:xfrm>
            <a:off x="5165421" y="3004998"/>
            <a:ext cx="2911779" cy="3173010"/>
          </a:xfrm>
          <a:prstGeom prst="rect">
            <a:avLst/>
          </a:prstGeom>
        </p:spPr>
      </p:pic>
    </p:spTree>
    <p:extLst>
      <p:ext uri="{BB962C8B-B14F-4D97-AF65-F5344CB8AC3E}">
        <p14:creationId xmlns:p14="http://schemas.microsoft.com/office/powerpoint/2010/main" val="270947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5800EBE0-8E32-3BEF-66E2-2805E8DDBB55}"/>
              </a:ext>
            </a:extLst>
          </p:cNvPr>
          <p:cNvSpPr>
            <a:spLocks noGrp="1" noChangeArrowheads="1"/>
          </p:cNvSpPr>
          <p:nvPr>
            <p:ph type="title"/>
          </p:nvPr>
        </p:nvSpPr>
        <p:spPr>
          <a:xfrm>
            <a:off x="1066800" y="714375"/>
            <a:ext cx="7620000" cy="193675"/>
          </a:xfrm>
        </p:spPr>
        <p:txBody>
          <a:bodyPr/>
          <a:lstStyle/>
          <a:p>
            <a:pPr eaLnBrk="1" hangingPunct="1"/>
            <a:br>
              <a:rPr lang="en-GB" altLang="en-US">
                <a:latin typeface="Comic Sans MS" panose="030F0702030302020204" pitchFamily="66" charset="0"/>
              </a:rPr>
            </a:br>
            <a:r>
              <a:rPr lang="en-GB" altLang="en-US">
                <a:latin typeface="Calibri" panose="020F0502020204030204" pitchFamily="34" charset="0"/>
                <a:cs typeface="Calibri" panose="020F0502020204030204" pitchFamily="34" charset="0"/>
              </a:rPr>
              <a:t>Read Write Inc</a:t>
            </a:r>
          </a:p>
        </p:txBody>
      </p:sp>
      <p:sp>
        <p:nvSpPr>
          <p:cNvPr id="35843" name="Rectangle 3">
            <a:extLst>
              <a:ext uri="{FF2B5EF4-FFF2-40B4-BE49-F238E27FC236}">
                <a16:creationId xmlns:a16="http://schemas.microsoft.com/office/drawing/2014/main" id="{385883E2-07FE-8042-0B16-F1A6348FED7E}"/>
              </a:ext>
            </a:extLst>
          </p:cNvPr>
          <p:cNvSpPr>
            <a:spLocks noGrp="1" noChangeArrowheads="1"/>
          </p:cNvSpPr>
          <p:nvPr>
            <p:ph idx="1"/>
          </p:nvPr>
        </p:nvSpPr>
        <p:spPr>
          <a:xfrm>
            <a:off x="900113" y="1377950"/>
            <a:ext cx="9197975" cy="8258175"/>
          </a:xfrm>
        </p:spPr>
        <p:txBody>
          <a:bodyPr/>
          <a:lstStyle/>
          <a:p>
            <a:pPr marL="0" indent="0" algn="ctr" eaLnBrk="1" hangingPunct="1">
              <a:lnSpc>
                <a:spcPct val="90000"/>
              </a:lnSpc>
              <a:buFontTx/>
              <a:buNone/>
            </a:pPr>
            <a:endParaRPr lang="en-GB" altLang="en-US">
              <a:latin typeface="Comic Sans MS" panose="030F0702030302020204" pitchFamily="66" charset="0"/>
            </a:endParaRPr>
          </a:p>
          <a:p>
            <a:pPr marL="0" indent="0" eaLnBrk="1" hangingPunct="1">
              <a:lnSpc>
                <a:spcPct val="90000"/>
              </a:lnSpc>
              <a:buFontTx/>
              <a:buNone/>
            </a:pPr>
            <a:r>
              <a:rPr lang="en-GB" altLang="en-US" sz="2400">
                <a:latin typeface="Calibri" panose="020F0502020204030204" pitchFamily="34" charset="0"/>
                <a:cs typeface="Calibri" panose="020F0502020204030204" pitchFamily="34" charset="0"/>
              </a:rPr>
              <a:t>      We introduced Read Write Inc at Easter and are seeing</a:t>
            </a:r>
          </a:p>
          <a:p>
            <a:pPr marL="0" indent="0" eaLnBrk="1" hangingPunct="1">
              <a:lnSpc>
                <a:spcPct val="90000"/>
              </a:lnSpc>
              <a:buFontTx/>
              <a:buNone/>
            </a:pPr>
            <a:r>
              <a:rPr lang="en-GB" altLang="en-US" sz="2400">
                <a:latin typeface="Calibri" panose="020F0502020204030204" pitchFamily="34" charset="0"/>
                <a:cs typeface="Calibri" panose="020F0502020204030204" pitchFamily="34" charset="0"/>
              </a:rPr>
              <a:t>                                  some amazing results.</a:t>
            </a:r>
          </a:p>
          <a:p>
            <a:pPr marL="0" indent="0" eaLnBrk="1" hangingPunct="1">
              <a:lnSpc>
                <a:spcPct val="90000"/>
              </a:lnSpc>
              <a:buFontTx/>
              <a:buNone/>
            </a:pPr>
            <a:endParaRPr lang="en-GB" altLang="en-US">
              <a:latin typeface="Comic Sans MS" panose="030F0702030302020204" pitchFamily="66" charset="0"/>
            </a:endParaRPr>
          </a:p>
          <a:p>
            <a:pPr marL="0" indent="0" eaLnBrk="1" hangingPunct="1">
              <a:lnSpc>
                <a:spcPct val="90000"/>
              </a:lnSpc>
              <a:buFontTx/>
              <a:buNone/>
            </a:pPr>
            <a:endParaRPr lang="en-GB" altLang="en-US">
              <a:latin typeface="Comic Sans MS" panose="030F0702030302020204" pitchFamily="66" charset="0"/>
            </a:endParaRPr>
          </a:p>
          <a:p>
            <a:pPr marL="0" indent="0" eaLnBrk="1" hangingPunct="1">
              <a:lnSpc>
                <a:spcPct val="90000"/>
              </a:lnSpc>
              <a:buFontTx/>
              <a:buNone/>
            </a:pPr>
            <a:endParaRPr lang="en-GB" altLang="en-US">
              <a:latin typeface="Comic Sans MS" panose="030F0702030302020204" pitchFamily="66" charset="0"/>
            </a:endParaRPr>
          </a:p>
          <a:p>
            <a:pPr marL="0" indent="0" eaLnBrk="1" hangingPunct="1">
              <a:lnSpc>
                <a:spcPct val="90000"/>
              </a:lnSpc>
              <a:buFontTx/>
              <a:buNone/>
            </a:pPr>
            <a:endParaRPr lang="en-GB" altLang="en-US">
              <a:latin typeface="Comic Sans MS" panose="030F0702030302020204" pitchFamily="66" charset="0"/>
            </a:endParaRPr>
          </a:p>
          <a:p>
            <a:pPr marL="0" indent="0" eaLnBrk="1" hangingPunct="1">
              <a:lnSpc>
                <a:spcPct val="90000"/>
              </a:lnSpc>
              <a:buFontTx/>
              <a:buNone/>
            </a:pPr>
            <a:endParaRPr lang="en-GB" altLang="en-US">
              <a:latin typeface="Comic Sans MS" panose="030F0702030302020204" pitchFamily="66" charset="0"/>
            </a:endParaRPr>
          </a:p>
          <a:p>
            <a:pPr marL="0" indent="0" eaLnBrk="1" hangingPunct="1">
              <a:lnSpc>
                <a:spcPct val="90000"/>
              </a:lnSpc>
              <a:buFontTx/>
              <a:buNone/>
            </a:pPr>
            <a:r>
              <a:rPr lang="en-GB" altLang="en-US" sz="2400">
                <a:latin typeface="Calibri" panose="020F0502020204030204" pitchFamily="34" charset="0"/>
                <a:cs typeface="Calibri" panose="020F0502020204030204" pitchFamily="34" charset="0"/>
              </a:rPr>
              <a:t>         </a:t>
            </a:r>
            <a:r>
              <a:rPr lang="en-GB" altLang="en-US" sz="1400">
                <a:hlinkClick r:id="rId3"/>
              </a:rPr>
              <a:t>Parent video: What is Read Write Inc Phonics - YouTube</a:t>
            </a:r>
            <a:endParaRPr lang="en-GB" altLang="en-US" sz="2400">
              <a:latin typeface="Calibri" panose="020F0502020204030204" pitchFamily="34" charset="0"/>
              <a:cs typeface="Calibri" panose="020F0502020204030204" pitchFamily="34" charset="0"/>
            </a:endParaRPr>
          </a:p>
        </p:txBody>
      </p:sp>
      <p:pic>
        <p:nvPicPr>
          <p:cNvPr id="35844" name="Picture 2" descr="Parent video: What is Read Write Inc Phonics - YouTube">
            <a:extLst>
              <a:ext uri="{FF2B5EF4-FFF2-40B4-BE49-F238E27FC236}">
                <a16:creationId xmlns:a16="http://schemas.microsoft.com/office/drawing/2014/main" id="{1D93ECBE-6E7D-BA36-FA16-512756894E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438" y="2781300"/>
            <a:ext cx="44894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a:extLst>
              <a:ext uri="{FF2B5EF4-FFF2-40B4-BE49-F238E27FC236}">
                <a16:creationId xmlns:a16="http://schemas.microsoft.com/office/drawing/2014/main" id="{5B84D676-788A-F51F-3A28-23A5EFD3C1B9}"/>
              </a:ext>
            </a:extLst>
          </p:cNvPr>
          <p:cNvSpPr>
            <a:spLocks noChangeArrowheads="1"/>
          </p:cNvSpPr>
          <p:nvPr/>
        </p:nvSpPr>
        <p:spPr bwMode="auto">
          <a:xfrm>
            <a:off x="1143000" y="214313"/>
            <a:ext cx="7745413"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90000"/>
              </a:lnSpc>
              <a:spcBef>
                <a:spcPct val="0"/>
              </a:spcBef>
              <a:buFont typeface="Wingdings" panose="05000000000000000000" pitchFamily="2" charset="2"/>
              <a:buNone/>
            </a:pPr>
            <a:endParaRPr lang="en-GB" altLang="en-US" sz="2800" b="1" u="sng">
              <a:latin typeface="Comic Sans MS" panose="030F0702030302020204" pitchFamily="66" charset="0"/>
            </a:endParaRPr>
          </a:p>
          <a:p>
            <a:pPr algn="ctr" eaLnBrk="1" hangingPunct="1">
              <a:lnSpc>
                <a:spcPct val="90000"/>
              </a:lnSpc>
              <a:spcBef>
                <a:spcPct val="0"/>
              </a:spcBef>
              <a:buFont typeface="Wingdings" panose="05000000000000000000" pitchFamily="2" charset="2"/>
              <a:buNone/>
            </a:pPr>
            <a:r>
              <a:rPr lang="en-GB" altLang="en-US" sz="4800" b="1">
                <a:latin typeface="Calibri" panose="020F0502020204030204" pitchFamily="34" charset="0"/>
                <a:cs typeface="Calibri" panose="020F0502020204030204" pitchFamily="34" charset="0"/>
              </a:rPr>
              <a:t>The first few weeks</a:t>
            </a:r>
            <a:r>
              <a:rPr lang="en-GB" altLang="en-US" sz="4800">
                <a:latin typeface="Calibri" panose="020F0502020204030204" pitchFamily="34" charset="0"/>
                <a:cs typeface="Calibri" panose="020F0502020204030204" pitchFamily="34" charset="0"/>
              </a:rPr>
              <a:t> </a:t>
            </a:r>
          </a:p>
          <a:p>
            <a:pPr algn="ctr" eaLnBrk="1" hangingPunct="1">
              <a:lnSpc>
                <a:spcPct val="90000"/>
              </a:lnSpc>
              <a:spcBef>
                <a:spcPct val="0"/>
              </a:spcBef>
              <a:buFont typeface="Wingdings" panose="05000000000000000000" pitchFamily="2" charset="2"/>
              <a:buNone/>
            </a:pPr>
            <a:endParaRPr lang="en-GB" altLang="en-US" sz="1200">
              <a:latin typeface="Comic Sans MS" panose="030F0702030302020204" pitchFamily="66" charset="0"/>
            </a:endParaRPr>
          </a:p>
          <a:p>
            <a:pPr algn="ctr" eaLnBrk="1" hangingPunct="1">
              <a:lnSpc>
                <a:spcPct val="90000"/>
              </a:lnSpc>
              <a:spcBef>
                <a:spcPct val="0"/>
              </a:spcBef>
              <a:buFont typeface="Wingdings" panose="05000000000000000000" pitchFamily="2" charset="2"/>
              <a:buNone/>
            </a:pPr>
            <a:endParaRPr lang="en-GB" altLang="en-US" sz="2400">
              <a:latin typeface="Comic Sans MS" panose="030F0702030302020204" pitchFamily="66" charset="0"/>
            </a:endParaRPr>
          </a:p>
          <a:p>
            <a:pPr algn="ctr" eaLnBrk="1" hangingPunct="1">
              <a:lnSpc>
                <a:spcPct val="90000"/>
              </a:lnSpc>
              <a:spcBef>
                <a:spcPct val="0"/>
              </a:spcBef>
              <a:buFont typeface="Wingdings" panose="05000000000000000000" pitchFamily="2" charset="2"/>
              <a:buNone/>
            </a:pPr>
            <a:endParaRPr lang="en-GB" altLang="en-US" sz="2400">
              <a:latin typeface="Comic Sans MS" panose="030F0702030302020204" pitchFamily="66" charset="0"/>
            </a:endParaRPr>
          </a:p>
          <a:p>
            <a:pPr eaLnBrk="1" hangingPunct="1">
              <a:lnSpc>
                <a:spcPct val="90000"/>
              </a:lnSpc>
              <a:spcBef>
                <a:spcPct val="0"/>
              </a:spcBef>
              <a:buFont typeface="Wingdings" panose="05000000000000000000" pitchFamily="2" charset="2"/>
              <a:buNone/>
            </a:pPr>
            <a:r>
              <a:rPr lang="en-GB" altLang="en-US" sz="2400">
                <a:latin typeface="Calibri" panose="020F0502020204030204" pitchFamily="34" charset="0"/>
                <a:cs typeface="Calibri" panose="020F0502020204030204" pitchFamily="34" charset="0"/>
              </a:rPr>
              <a:t>We will be carrying out assessments to find out what the children already know and can do and will then use this information to help us develop an individual learning programme</a:t>
            </a:r>
            <a:r>
              <a:rPr lang="en-GB" altLang="en-US" sz="2400" i="1">
                <a:latin typeface="Calibri" panose="020F0502020204030204" pitchFamily="34" charset="0"/>
                <a:cs typeface="Calibri" panose="020F0502020204030204" pitchFamily="34" charset="0"/>
              </a:rPr>
              <a:t> </a:t>
            </a:r>
            <a:r>
              <a:rPr lang="en-GB" altLang="en-US" sz="2400">
                <a:latin typeface="Calibri" panose="020F0502020204030204" pitchFamily="34" charset="0"/>
                <a:cs typeface="Calibri" panose="020F0502020204030204" pitchFamily="34" charset="0"/>
              </a:rPr>
              <a:t>for each child.</a:t>
            </a:r>
          </a:p>
          <a:p>
            <a:pPr algn="ctr" eaLnBrk="1" hangingPunct="1">
              <a:lnSpc>
                <a:spcPct val="90000"/>
              </a:lnSpc>
              <a:spcBef>
                <a:spcPct val="0"/>
              </a:spcBef>
              <a:buFont typeface="Wingdings" panose="05000000000000000000" pitchFamily="2" charset="2"/>
              <a:buNone/>
            </a:pPr>
            <a:endParaRPr lang="en-GB" altLang="en-US" sz="2400">
              <a:latin typeface="Calibri" panose="020F0502020204030204" pitchFamily="34" charset="0"/>
              <a:cs typeface="Calibri" panose="020F0502020204030204" pitchFamily="34" charset="0"/>
            </a:endParaRPr>
          </a:p>
          <a:p>
            <a:pPr eaLnBrk="1" hangingPunct="1">
              <a:lnSpc>
                <a:spcPct val="90000"/>
              </a:lnSpc>
              <a:spcBef>
                <a:spcPct val="0"/>
              </a:spcBef>
              <a:buFont typeface="Wingdings" panose="05000000000000000000" pitchFamily="2" charset="2"/>
              <a:buNone/>
            </a:pPr>
            <a:r>
              <a:rPr lang="en-GB" altLang="en-US" sz="2400">
                <a:latin typeface="Calibri" panose="020F0502020204030204" pitchFamily="34" charset="0"/>
                <a:cs typeface="Calibri" panose="020F0502020204030204" pitchFamily="34" charset="0"/>
              </a:rPr>
              <a:t>We will be using ‘Tapestry’ to record ‘Wow!’ moments and you will be able to access these from your mobile or a laptop once you have been signed up. We want to spend as much time as possible interacting with the children rather than taking photos all the time.</a:t>
            </a:r>
          </a:p>
          <a:p>
            <a:pPr eaLnBrk="1" hangingPunct="1">
              <a:lnSpc>
                <a:spcPct val="90000"/>
              </a:lnSpc>
              <a:spcBef>
                <a:spcPct val="0"/>
              </a:spcBef>
              <a:buFont typeface="Wingdings" panose="05000000000000000000" pitchFamily="2" charset="2"/>
              <a:buNone/>
            </a:pPr>
            <a:endParaRPr lang="en-GB" altLang="en-US" sz="2400" i="1">
              <a:latin typeface="Comic Sans MS" panose="030F0702030302020204" pitchFamily="66" charset="0"/>
            </a:endParaRPr>
          </a:p>
          <a:p>
            <a:pPr eaLnBrk="1" hangingPunct="1">
              <a:lnSpc>
                <a:spcPct val="90000"/>
              </a:lnSpc>
              <a:spcBef>
                <a:spcPct val="0"/>
              </a:spcBef>
              <a:buFont typeface="Wingdings" panose="05000000000000000000" pitchFamily="2" charset="2"/>
              <a:buNone/>
            </a:pPr>
            <a:endParaRPr lang="en-GB" altLang="en-US" sz="2400" i="1">
              <a:latin typeface="Comic Sans MS" panose="030F0702030302020204" pitchFamily="66" charset="0"/>
            </a:endParaRPr>
          </a:p>
          <a:p>
            <a:pPr algn="r" eaLnBrk="1" hangingPunct="1">
              <a:lnSpc>
                <a:spcPct val="90000"/>
              </a:lnSpc>
              <a:spcBef>
                <a:spcPct val="0"/>
              </a:spcBef>
              <a:buFontTx/>
              <a:buNone/>
            </a:pPr>
            <a:r>
              <a:rPr lang="en-GB" altLang="en-US" sz="2800" i="1">
                <a:latin typeface="Comic Sans MS" panose="030F0702030302020204" pitchFamily="66" charset="0"/>
              </a:rPr>
              <a:t>             </a:t>
            </a:r>
            <a:endParaRPr lang="en-GB" altLang="en-US" sz="2800">
              <a:latin typeface="Comic Sans MS" panose="030F0702030302020204" pitchFamily="66" charset="0"/>
            </a:endParaRPr>
          </a:p>
        </p:txBody>
      </p:sp>
      <p:sp>
        <p:nvSpPr>
          <p:cNvPr id="37891" name="Rectangle 3">
            <a:extLst>
              <a:ext uri="{FF2B5EF4-FFF2-40B4-BE49-F238E27FC236}">
                <a16:creationId xmlns:a16="http://schemas.microsoft.com/office/drawing/2014/main" id="{157DBCAA-5CE3-D594-0A2E-0DBD98675EE3}"/>
              </a:ext>
            </a:extLst>
          </p:cNvPr>
          <p:cNvSpPr>
            <a:spLocks noChangeArrowheads="1"/>
          </p:cNvSpPr>
          <p:nvPr/>
        </p:nvSpPr>
        <p:spPr bwMode="auto">
          <a:xfrm>
            <a:off x="3348038" y="4076700"/>
            <a:ext cx="542925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90000"/>
              </a:lnSpc>
              <a:spcBef>
                <a:spcPct val="0"/>
              </a:spcBef>
              <a:buFontTx/>
              <a:buNone/>
            </a:pPr>
            <a:endParaRPr lang="en-GB" altLang="en-US" sz="2400">
              <a:solidFill>
                <a:schemeClr val="folHlink"/>
              </a:solidFill>
              <a:latin typeface="Comic Sans MS" panose="030F0702030302020204" pitchFamily="66" charset="0"/>
            </a:endParaRPr>
          </a:p>
          <a:p>
            <a:pPr algn="ctr" eaLnBrk="1" hangingPunct="1">
              <a:lnSpc>
                <a:spcPct val="90000"/>
              </a:lnSpc>
              <a:spcBef>
                <a:spcPct val="0"/>
              </a:spcBef>
              <a:buFontTx/>
              <a:buNone/>
            </a:pPr>
            <a:endParaRPr lang="en-GB" altLang="en-US" sz="2400">
              <a:solidFill>
                <a:schemeClr val="folHlink"/>
              </a:solidFill>
              <a:latin typeface="Comic Sans MS" panose="030F0702030302020204" pitchFamily="66" charset="0"/>
            </a:endParaRPr>
          </a:p>
          <a:p>
            <a:pPr algn="ctr" eaLnBrk="1" hangingPunct="1">
              <a:lnSpc>
                <a:spcPct val="90000"/>
              </a:lnSpc>
              <a:spcBef>
                <a:spcPct val="0"/>
              </a:spcBef>
              <a:buFontTx/>
              <a:buNone/>
            </a:pPr>
            <a:endParaRPr lang="en-GB" altLang="en-US" sz="2400">
              <a:solidFill>
                <a:schemeClr val="folHlink"/>
              </a:solidFill>
              <a:latin typeface="Comic Sans MS" panose="030F0702030302020204" pitchFamily="66" charset="0"/>
            </a:endParaRPr>
          </a:p>
        </p:txBody>
      </p:sp>
      <p:pic>
        <p:nvPicPr>
          <p:cNvPr id="37892" name="Picture 6" descr="Tapestry Online Learning Journal - Posts | Facebook">
            <a:extLst>
              <a:ext uri="{FF2B5EF4-FFF2-40B4-BE49-F238E27FC236}">
                <a16:creationId xmlns:a16="http://schemas.microsoft.com/office/drawing/2014/main" id="{3139FC36-3BC5-D0F1-F772-7F03A1D263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5165725"/>
            <a:ext cx="139065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
            <a:extLst>
              <a:ext uri="{FF2B5EF4-FFF2-40B4-BE49-F238E27FC236}">
                <a16:creationId xmlns:a16="http://schemas.microsoft.com/office/drawing/2014/main" id="{DCDEB553-8E0E-3656-681B-5A3713CFABFF}"/>
              </a:ext>
            </a:extLst>
          </p:cNvPr>
          <p:cNvSpPr>
            <a:spLocks noChangeArrowheads="1"/>
          </p:cNvSpPr>
          <p:nvPr/>
        </p:nvSpPr>
        <p:spPr bwMode="auto">
          <a:xfrm>
            <a:off x="1000125" y="176213"/>
            <a:ext cx="7745413" cy="5964710"/>
          </a:xfrm>
          <a:prstGeom prst="rect">
            <a:avLst/>
          </a:prstGeom>
          <a:noFill/>
          <a:ln>
            <a:noFill/>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90000"/>
              </a:lnSpc>
              <a:spcBef>
                <a:spcPct val="0"/>
              </a:spcBef>
              <a:buFont typeface="Wingdings" panose="05000000000000000000" pitchFamily="2" charset="2"/>
              <a:buNone/>
              <a:defRPr/>
            </a:pPr>
            <a:endParaRPr lang="en-GB" altLang="en-US" sz="2800" b="1" u="sng" dirty="0">
              <a:latin typeface="Comic Sans MS" panose="030F0702030302020204" pitchFamily="66" charset="0"/>
            </a:endParaRPr>
          </a:p>
          <a:p>
            <a:pPr algn="ctr" eaLnBrk="1" hangingPunct="1">
              <a:lnSpc>
                <a:spcPct val="90000"/>
              </a:lnSpc>
              <a:spcBef>
                <a:spcPct val="0"/>
              </a:spcBef>
              <a:buFont typeface="Wingdings" panose="05000000000000000000" pitchFamily="2" charset="2"/>
              <a:buNone/>
              <a:defRPr/>
            </a:pPr>
            <a:r>
              <a:rPr lang="en-GB" altLang="en-US" sz="4800" b="1" dirty="0">
                <a:latin typeface="Calibri" panose="020F0502020204030204" pitchFamily="34" charset="0"/>
                <a:cs typeface="Calibri" panose="020F0502020204030204" pitchFamily="34" charset="0"/>
              </a:rPr>
              <a:t>The first few weeks</a:t>
            </a:r>
            <a:r>
              <a:rPr lang="en-GB" altLang="en-US" sz="4800" dirty="0">
                <a:latin typeface="Calibri" panose="020F0502020204030204" pitchFamily="34" charset="0"/>
                <a:cs typeface="Calibri" panose="020F0502020204030204" pitchFamily="34" charset="0"/>
              </a:rPr>
              <a:t> </a:t>
            </a:r>
          </a:p>
          <a:p>
            <a:pPr algn="ctr" eaLnBrk="1" hangingPunct="1">
              <a:lnSpc>
                <a:spcPct val="90000"/>
              </a:lnSpc>
              <a:spcBef>
                <a:spcPct val="0"/>
              </a:spcBef>
              <a:buFont typeface="Wingdings" panose="05000000000000000000" pitchFamily="2" charset="2"/>
              <a:buNone/>
              <a:defRPr/>
            </a:pPr>
            <a:endParaRPr lang="en-GB" altLang="en-US" sz="1200" dirty="0">
              <a:latin typeface="Comic Sans MS" panose="030F0702030302020204" pitchFamily="66" charset="0"/>
            </a:endParaRPr>
          </a:p>
          <a:p>
            <a:pPr algn="ctr" eaLnBrk="1" hangingPunct="1">
              <a:lnSpc>
                <a:spcPct val="90000"/>
              </a:lnSpc>
              <a:spcBef>
                <a:spcPct val="0"/>
              </a:spcBef>
              <a:buFont typeface="Wingdings" panose="05000000000000000000" pitchFamily="2" charset="2"/>
              <a:buNone/>
              <a:defRPr/>
            </a:pPr>
            <a:endParaRPr lang="en-GB" altLang="en-US" sz="2400" dirty="0">
              <a:latin typeface="Comic Sans MS" panose="030F0702030302020204" pitchFamily="66" charset="0"/>
            </a:endParaRPr>
          </a:p>
          <a:p>
            <a:pPr marL="342900" indent="-342900" eaLnBrk="1" hangingPunct="1">
              <a:lnSpc>
                <a:spcPct val="90000"/>
              </a:lnSpc>
              <a:spcBef>
                <a:spcPct val="0"/>
              </a:spcBef>
              <a:defRPr/>
            </a:pPr>
            <a:r>
              <a:rPr lang="en-GB" altLang="en-US" sz="2400" i="1" dirty="0">
                <a:latin typeface="Calibri" panose="020F0502020204030204" pitchFamily="34" charset="0"/>
                <a:cs typeface="Calibri" panose="020F0502020204030204" pitchFamily="34" charset="0"/>
              </a:rPr>
              <a:t>All the children will start full time from Wednesday 6</a:t>
            </a:r>
            <a:r>
              <a:rPr lang="en-GB" altLang="en-US" sz="2400" i="1" baseline="30000" dirty="0">
                <a:latin typeface="Calibri" panose="020F0502020204030204" pitchFamily="34" charset="0"/>
                <a:cs typeface="Calibri" panose="020F0502020204030204" pitchFamily="34" charset="0"/>
              </a:rPr>
              <a:t>th</a:t>
            </a:r>
            <a:r>
              <a:rPr lang="en-GB" altLang="en-US" sz="2400" i="1" dirty="0">
                <a:latin typeface="Calibri" panose="020F0502020204030204" pitchFamily="34" charset="0"/>
                <a:cs typeface="Calibri" panose="020F0502020204030204" pitchFamily="34" charset="0"/>
              </a:rPr>
              <a:t> September</a:t>
            </a:r>
          </a:p>
          <a:p>
            <a:pPr marL="342900" indent="-342900" eaLnBrk="1" hangingPunct="1">
              <a:lnSpc>
                <a:spcPct val="90000"/>
              </a:lnSpc>
              <a:spcBef>
                <a:spcPct val="0"/>
              </a:spcBef>
              <a:defRPr/>
            </a:pPr>
            <a:r>
              <a:rPr lang="en-GB" altLang="en-US" sz="2400" i="1" dirty="0">
                <a:latin typeface="Calibri" panose="020F0502020204030204" pitchFamily="34" charset="0"/>
                <a:cs typeface="Calibri" panose="020F0502020204030204" pitchFamily="34" charset="0"/>
              </a:rPr>
              <a:t>On a P.E day the children come to school in their P.E kit and stay in it all day</a:t>
            </a:r>
          </a:p>
          <a:p>
            <a:pPr marL="342900" indent="-342900" eaLnBrk="1" hangingPunct="1">
              <a:lnSpc>
                <a:spcPct val="90000"/>
              </a:lnSpc>
              <a:spcBef>
                <a:spcPct val="0"/>
              </a:spcBef>
              <a:defRPr/>
            </a:pPr>
            <a:r>
              <a:rPr lang="en-GB" altLang="en-US" sz="2400" i="1" dirty="0">
                <a:latin typeface="Calibri" panose="020F0502020204030204" pitchFamily="34" charset="0"/>
                <a:cs typeface="Calibri" panose="020F0502020204030204" pitchFamily="34" charset="0"/>
              </a:rPr>
              <a:t>There is the option to bring their own packed lunch or have a free school dinner. The school dinners are provided by Willoughby Foods and they are lovely. We often find that children will try things that they haven’t tried before. If your child has a packed lunch from home please don’t pack too much</a:t>
            </a:r>
          </a:p>
          <a:p>
            <a:pPr marL="342900" indent="-342900" eaLnBrk="1" hangingPunct="1">
              <a:lnSpc>
                <a:spcPct val="90000"/>
              </a:lnSpc>
              <a:spcBef>
                <a:spcPct val="0"/>
              </a:spcBef>
              <a:defRPr/>
            </a:pPr>
            <a:r>
              <a:rPr lang="en-GB" altLang="en-US" sz="2400" i="1" dirty="0">
                <a:latin typeface="Calibri" panose="020F0502020204030204" pitchFamily="34" charset="0"/>
                <a:cs typeface="Calibri" panose="020F0502020204030204" pitchFamily="34" charset="0"/>
              </a:rPr>
              <a:t>Free fruit is provided at playtime and milk after playtime</a:t>
            </a:r>
          </a:p>
          <a:p>
            <a:pPr eaLnBrk="1" hangingPunct="1">
              <a:lnSpc>
                <a:spcPct val="90000"/>
              </a:lnSpc>
              <a:spcBef>
                <a:spcPct val="0"/>
              </a:spcBef>
              <a:buFont typeface="Wingdings" panose="05000000000000000000" pitchFamily="2" charset="2"/>
              <a:buNone/>
              <a:defRPr/>
            </a:pPr>
            <a:r>
              <a:rPr lang="en-GB" altLang="en-US" sz="2000" i="1" dirty="0">
                <a:latin typeface="Calibri" panose="020F0502020204030204" pitchFamily="34" charset="0"/>
                <a:cs typeface="Calibri" panose="020F0502020204030204" pitchFamily="34" charset="0"/>
                <a:hlinkClick r:id="rId3"/>
              </a:rPr>
              <a:t>https://www.willoughby-foods.co.uk/</a:t>
            </a:r>
            <a:r>
              <a:rPr lang="en-GB" altLang="en-US" sz="2000" i="1" dirty="0">
                <a:latin typeface="Calibri" panose="020F0502020204030204" pitchFamily="34" charset="0"/>
                <a:cs typeface="Calibri" panose="020F0502020204030204" pitchFamily="34" charset="0"/>
              </a:rPr>
              <a:t> </a:t>
            </a:r>
          </a:p>
          <a:p>
            <a:pPr algn="r" eaLnBrk="1" hangingPunct="1">
              <a:lnSpc>
                <a:spcPct val="90000"/>
              </a:lnSpc>
              <a:spcBef>
                <a:spcPct val="0"/>
              </a:spcBef>
              <a:buFontTx/>
              <a:buNone/>
              <a:defRPr/>
            </a:pPr>
            <a:r>
              <a:rPr lang="en-GB" altLang="en-US" sz="2800" i="1" dirty="0">
                <a:latin typeface="Comic Sans MS" panose="030F0702030302020204" pitchFamily="66" charset="0"/>
              </a:rPr>
              <a:t>             </a:t>
            </a:r>
            <a:endParaRPr lang="en-GB" altLang="en-US" sz="2800" dirty="0">
              <a:latin typeface="Comic Sans MS" panose="030F0702030302020204" pitchFamily="66" charset="0"/>
            </a:endParaRPr>
          </a:p>
        </p:txBody>
      </p:sp>
      <p:sp>
        <p:nvSpPr>
          <p:cNvPr id="39939" name="Rectangle 3">
            <a:extLst>
              <a:ext uri="{FF2B5EF4-FFF2-40B4-BE49-F238E27FC236}">
                <a16:creationId xmlns:a16="http://schemas.microsoft.com/office/drawing/2014/main" id="{5EF19CF6-82AE-DDE4-FA35-3D329581AFE9}"/>
              </a:ext>
            </a:extLst>
          </p:cNvPr>
          <p:cNvSpPr>
            <a:spLocks noChangeArrowheads="1"/>
          </p:cNvSpPr>
          <p:nvPr/>
        </p:nvSpPr>
        <p:spPr bwMode="auto">
          <a:xfrm>
            <a:off x="3348038" y="4076700"/>
            <a:ext cx="542925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90000"/>
              </a:lnSpc>
              <a:spcBef>
                <a:spcPct val="0"/>
              </a:spcBef>
              <a:buFontTx/>
              <a:buNone/>
            </a:pPr>
            <a:endParaRPr lang="en-GB" altLang="en-US" sz="2400">
              <a:solidFill>
                <a:schemeClr val="folHlink"/>
              </a:solidFill>
              <a:latin typeface="Comic Sans MS" panose="030F0702030302020204" pitchFamily="66" charset="0"/>
            </a:endParaRPr>
          </a:p>
          <a:p>
            <a:pPr algn="ctr" eaLnBrk="1" hangingPunct="1">
              <a:lnSpc>
                <a:spcPct val="90000"/>
              </a:lnSpc>
              <a:spcBef>
                <a:spcPct val="0"/>
              </a:spcBef>
              <a:buFontTx/>
              <a:buNone/>
            </a:pPr>
            <a:endParaRPr lang="en-GB" altLang="en-US" sz="2400">
              <a:solidFill>
                <a:schemeClr val="folHlink"/>
              </a:solidFill>
              <a:latin typeface="Comic Sans MS" panose="030F0702030302020204" pitchFamily="66" charset="0"/>
            </a:endParaRPr>
          </a:p>
          <a:p>
            <a:pPr algn="ctr" eaLnBrk="1" hangingPunct="1">
              <a:lnSpc>
                <a:spcPct val="90000"/>
              </a:lnSpc>
              <a:spcBef>
                <a:spcPct val="0"/>
              </a:spcBef>
              <a:buFontTx/>
              <a:buNone/>
            </a:pPr>
            <a:endParaRPr lang="en-GB" altLang="en-US" sz="2400">
              <a:solidFill>
                <a:schemeClr val="folHlink"/>
              </a:solidFill>
              <a:latin typeface="Comic Sans MS" panose="030F0702030302020204" pitchFamily="66" charset="0"/>
            </a:endParaRPr>
          </a:p>
        </p:txBody>
      </p:sp>
      <p:pic>
        <p:nvPicPr>
          <p:cNvPr id="39940" name="Picture 2" descr="Hot School Meals Ordering Portal Willoughby Foods - Parent Log In">
            <a:extLst>
              <a:ext uri="{FF2B5EF4-FFF2-40B4-BE49-F238E27FC236}">
                <a16:creationId xmlns:a16="http://schemas.microsoft.com/office/drawing/2014/main" id="{FD149CAF-3086-7187-E944-795B3B5F0B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5373688"/>
            <a:ext cx="264795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1">
            <a:extLst>
              <a:ext uri="{FF2B5EF4-FFF2-40B4-BE49-F238E27FC236}">
                <a16:creationId xmlns:a16="http://schemas.microsoft.com/office/drawing/2014/main" id="{81428422-0348-C403-389F-1E4DEBB08503}"/>
              </a:ext>
            </a:extLst>
          </p:cNvPr>
          <p:cNvSpPr txBox="1">
            <a:spLocks noChangeArrowheads="1"/>
          </p:cNvSpPr>
          <p:nvPr/>
        </p:nvSpPr>
        <p:spPr bwMode="auto">
          <a:xfrm>
            <a:off x="1619250" y="549275"/>
            <a:ext cx="63373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GB" altLang="en-US" sz="5400">
                <a:latin typeface="Calibri" panose="020F0502020204030204" pitchFamily="34" charset="0"/>
                <a:cs typeface="Calibri" panose="020F0502020204030204" pitchFamily="34" charset="0"/>
              </a:rPr>
              <a:t>Attendance</a:t>
            </a:r>
            <a:r>
              <a:rPr lang="en-GB" altLang="en-US" sz="2400">
                <a:latin typeface="Comic Sans MS" panose="030F0702030302020204" pitchFamily="66" charset="0"/>
              </a:rPr>
              <a:t> </a:t>
            </a:r>
          </a:p>
        </p:txBody>
      </p:sp>
      <p:sp>
        <p:nvSpPr>
          <p:cNvPr id="41987" name="TextBox 2">
            <a:extLst>
              <a:ext uri="{FF2B5EF4-FFF2-40B4-BE49-F238E27FC236}">
                <a16:creationId xmlns:a16="http://schemas.microsoft.com/office/drawing/2014/main" id="{5A38639E-16BA-B80F-5E89-18806262F2EC}"/>
              </a:ext>
            </a:extLst>
          </p:cNvPr>
          <p:cNvSpPr txBox="1">
            <a:spLocks noChangeArrowheads="1"/>
          </p:cNvSpPr>
          <p:nvPr/>
        </p:nvSpPr>
        <p:spPr bwMode="auto">
          <a:xfrm>
            <a:off x="1187450" y="1700213"/>
            <a:ext cx="7561263"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en-GB" altLang="en-US" sz="2800" dirty="0">
                <a:latin typeface="Calibri" panose="020F0502020204030204" pitchFamily="34" charset="0"/>
                <a:cs typeface="Calibri" panose="020F0502020204030204" pitchFamily="34" charset="0"/>
              </a:rPr>
              <a:t>Please ensure your child is in school on time. School opens at 8:45am and registration is at 9:00am</a:t>
            </a:r>
          </a:p>
          <a:p>
            <a:pPr marL="0" indent="0" eaLnBrk="1" hangingPunct="1">
              <a:spcBef>
                <a:spcPct val="0"/>
              </a:spcBef>
              <a:buNone/>
            </a:pPr>
            <a:r>
              <a:rPr lang="en-GB" altLang="en-US" sz="2800" dirty="0">
                <a:latin typeface="Calibri" panose="020F0502020204030204" pitchFamily="34" charset="0"/>
                <a:cs typeface="Calibri" panose="020F0502020204030204" pitchFamily="34" charset="0"/>
              </a:rPr>
              <a:t> </a:t>
            </a:r>
          </a:p>
          <a:p>
            <a:pPr eaLnBrk="1" hangingPunct="1">
              <a:spcBef>
                <a:spcPct val="0"/>
              </a:spcBef>
            </a:pPr>
            <a:r>
              <a:rPr lang="en-GB" altLang="en-US" sz="2800" dirty="0">
                <a:latin typeface="Calibri" panose="020F0502020204030204" pitchFamily="34" charset="0"/>
                <a:cs typeface="Calibri" panose="020F0502020204030204" pitchFamily="34" charset="0"/>
              </a:rPr>
              <a:t>It is important your child is in school every day</a:t>
            </a:r>
          </a:p>
          <a:p>
            <a:pPr eaLnBrk="1" hangingPunct="1">
              <a:spcBef>
                <a:spcPct val="0"/>
              </a:spcBef>
            </a:pPr>
            <a:endParaRPr lang="en-GB" altLang="en-US" sz="2800" dirty="0">
              <a:latin typeface="Calibri" panose="020F0502020204030204" pitchFamily="34" charset="0"/>
              <a:cs typeface="Calibri" panose="020F0502020204030204" pitchFamily="34" charset="0"/>
            </a:endParaRPr>
          </a:p>
          <a:p>
            <a:pPr eaLnBrk="1" hangingPunct="1">
              <a:spcBef>
                <a:spcPct val="0"/>
              </a:spcBef>
            </a:pPr>
            <a:r>
              <a:rPr lang="en-GB" altLang="en-US" sz="2800" dirty="0">
                <a:latin typeface="Calibri" panose="020F0502020204030204" pitchFamily="34" charset="0"/>
                <a:cs typeface="Calibri" panose="020F0502020204030204" pitchFamily="34" charset="0"/>
              </a:rPr>
              <a:t>If your child has any appointments, please inform us </a:t>
            </a:r>
          </a:p>
          <a:p>
            <a:pPr eaLnBrk="1" hangingPunct="1">
              <a:spcBef>
                <a:spcPct val="0"/>
              </a:spcBef>
            </a:pPr>
            <a:endParaRPr lang="en-GB" altLang="en-US" sz="2400" dirty="0">
              <a:latin typeface="Comic Sans MS" panose="030F0702030302020204" pitchFamily="66"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2">
            <a:extLst>
              <a:ext uri="{FF2B5EF4-FFF2-40B4-BE49-F238E27FC236}">
                <a16:creationId xmlns:a16="http://schemas.microsoft.com/office/drawing/2014/main" id="{DAEACADB-2B2C-0157-158E-B785F5BD92CD}"/>
              </a:ext>
            </a:extLst>
          </p:cNvPr>
          <p:cNvSpPr>
            <a:spLocks noGrp="1" noChangeArrowheads="1"/>
          </p:cNvSpPr>
          <p:nvPr>
            <p:ph idx="1"/>
          </p:nvPr>
        </p:nvSpPr>
        <p:spPr>
          <a:xfrm>
            <a:off x="1042988" y="1773238"/>
            <a:ext cx="7620000" cy="4737100"/>
          </a:xfrm>
        </p:spPr>
        <p:txBody>
          <a:bodyPr/>
          <a:lstStyle/>
          <a:p>
            <a:pPr marL="0" indent="0" eaLnBrk="1" hangingPunct="1">
              <a:buFontTx/>
              <a:buNone/>
            </a:pPr>
            <a:endParaRPr lang="en-GB" altLang="en-US" sz="2800">
              <a:solidFill>
                <a:srgbClr val="FF0000"/>
              </a:solidFill>
              <a:latin typeface="Calibri" panose="020F0502020204030204" pitchFamily="34" charset="0"/>
              <a:cs typeface="Calibri" panose="020F0502020204030204" pitchFamily="34" charset="0"/>
            </a:endParaRPr>
          </a:p>
          <a:p>
            <a:pPr marL="0" indent="0" eaLnBrk="1" hangingPunct="1">
              <a:buFontTx/>
              <a:buNone/>
            </a:pPr>
            <a:r>
              <a:rPr lang="en-GB" altLang="en-US" sz="2800">
                <a:solidFill>
                  <a:srgbClr val="FF0000"/>
                </a:solidFill>
                <a:latin typeface="Calibri" panose="020F0502020204030204" pitchFamily="34" charset="0"/>
                <a:cs typeface="Calibri" panose="020F0502020204030204" pitchFamily="34" charset="0"/>
              </a:rPr>
              <a:t>“Every child deserves the best possible start in life and the support that enables them to fulfil their potential. Children develop quickly in the early years and a child’s experiences between birth and age five have a major impact on their future life chances. A secure, safe and happy childhood is important in its own right.”</a:t>
            </a:r>
            <a:endParaRPr lang="en-GB" altLang="en-US" sz="2800">
              <a:latin typeface="Comic Sans MS" panose="030F0702030302020204" pitchFamily="66" charset="0"/>
            </a:endParaRPr>
          </a:p>
        </p:txBody>
      </p:sp>
      <p:sp>
        <p:nvSpPr>
          <p:cNvPr id="7171" name="TextBox 5">
            <a:extLst>
              <a:ext uri="{FF2B5EF4-FFF2-40B4-BE49-F238E27FC236}">
                <a16:creationId xmlns:a16="http://schemas.microsoft.com/office/drawing/2014/main" id="{05A733F0-294F-D771-102D-8911DB8A77A0}"/>
              </a:ext>
            </a:extLst>
          </p:cNvPr>
          <p:cNvSpPr txBox="1">
            <a:spLocks noChangeArrowheads="1"/>
          </p:cNvSpPr>
          <p:nvPr/>
        </p:nvSpPr>
        <p:spPr bwMode="auto">
          <a:xfrm>
            <a:off x="2484438" y="354013"/>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GB" altLang="en-US" sz="2400">
                <a:solidFill>
                  <a:srgbClr val="FF0000"/>
                </a:solidFill>
                <a:latin typeface="Calibri" panose="020F0502020204030204" pitchFamily="34" charset="0"/>
                <a:cs typeface="Calibri" panose="020F0502020204030204" pitchFamily="34" charset="0"/>
              </a:rPr>
              <a:t> </a:t>
            </a:r>
            <a:r>
              <a:rPr lang="en-GB" altLang="en-US" sz="2400">
                <a:latin typeface="Calibri" panose="020F0502020204030204" pitchFamily="34" charset="0"/>
                <a:cs typeface="Calibri" panose="020F0502020204030204" pitchFamily="34" charset="0"/>
              </a:rPr>
              <a:t>Statutory Framework for the Early Years Foundation Stage, Department for Education 2021</a:t>
            </a:r>
            <a:endParaRPr lang="en-GB" altLang="en-US" sz="240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DA864801-C9FD-7EF8-6115-377325E1C7F2}"/>
              </a:ext>
            </a:extLst>
          </p:cNvPr>
          <p:cNvSpPr>
            <a:spLocks noChangeArrowheads="1"/>
          </p:cNvSpPr>
          <p:nvPr/>
        </p:nvSpPr>
        <p:spPr bwMode="auto">
          <a:xfrm>
            <a:off x="2784475" y="500063"/>
            <a:ext cx="42751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GB" altLang="en-US" sz="4800">
                <a:latin typeface="Calibri" panose="020F0502020204030204" pitchFamily="34" charset="0"/>
                <a:cs typeface="Calibri" panose="020F0502020204030204" pitchFamily="34" charset="0"/>
              </a:rPr>
              <a:t>Medical Matters</a:t>
            </a:r>
          </a:p>
        </p:txBody>
      </p:sp>
      <p:sp>
        <p:nvSpPr>
          <p:cNvPr id="44035" name="Rectangle 3">
            <a:extLst>
              <a:ext uri="{FF2B5EF4-FFF2-40B4-BE49-F238E27FC236}">
                <a16:creationId xmlns:a16="http://schemas.microsoft.com/office/drawing/2014/main" id="{64E1C6D9-7ED8-FADD-B673-5B18907308F4}"/>
              </a:ext>
            </a:extLst>
          </p:cNvPr>
          <p:cNvSpPr>
            <a:spLocks noChangeArrowheads="1"/>
          </p:cNvSpPr>
          <p:nvPr/>
        </p:nvSpPr>
        <p:spPr bwMode="auto">
          <a:xfrm>
            <a:off x="1571625" y="1285875"/>
            <a:ext cx="6858000" cy="712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90000"/>
              </a:lnSpc>
              <a:spcBef>
                <a:spcPct val="0"/>
              </a:spcBef>
            </a:pPr>
            <a:endParaRPr lang="en-GB" altLang="en-US" sz="2800">
              <a:latin typeface="Comic Sans MS" panose="030F0702030302020204" pitchFamily="66" charset="0"/>
            </a:endParaRPr>
          </a:p>
          <a:p>
            <a:pPr eaLnBrk="1" hangingPunct="1">
              <a:lnSpc>
                <a:spcPct val="90000"/>
              </a:lnSpc>
              <a:spcBef>
                <a:spcPct val="0"/>
              </a:spcBef>
            </a:pPr>
            <a:r>
              <a:rPr lang="en-GB" altLang="en-US" sz="2800">
                <a:latin typeface="Calibri" panose="020F0502020204030204" pitchFamily="34" charset="0"/>
                <a:cs typeface="Calibri" panose="020F0502020204030204" pitchFamily="34" charset="0"/>
              </a:rPr>
              <a:t>Any sickness or diarrhoea, must be followed by 48 hours absence</a:t>
            </a:r>
          </a:p>
          <a:p>
            <a:pPr eaLnBrk="1" hangingPunct="1">
              <a:lnSpc>
                <a:spcPct val="90000"/>
              </a:lnSpc>
              <a:spcBef>
                <a:spcPct val="0"/>
              </a:spcBef>
              <a:buNone/>
            </a:pPr>
            <a:endParaRPr lang="en-GB" altLang="en-US" sz="2800">
              <a:latin typeface="Calibri" panose="020F0502020204030204" pitchFamily="34" charset="0"/>
              <a:cs typeface="Calibri" panose="020F0502020204030204" pitchFamily="34" charset="0"/>
            </a:endParaRPr>
          </a:p>
          <a:p>
            <a:pPr eaLnBrk="1" hangingPunct="1">
              <a:lnSpc>
                <a:spcPct val="90000"/>
              </a:lnSpc>
              <a:spcBef>
                <a:spcPct val="0"/>
              </a:spcBef>
            </a:pPr>
            <a:r>
              <a:rPr lang="en-GB" altLang="en-US" sz="2800">
                <a:latin typeface="Calibri" panose="020F0502020204030204" pitchFamily="34" charset="0"/>
                <a:cs typeface="Calibri" panose="020F0502020204030204" pitchFamily="34" charset="0"/>
              </a:rPr>
              <a:t>Any absence requires a note, a telephone call or a message via </a:t>
            </a:r>
            <a:r>
              <a:rPr lang="en-GB" altLang="en-US" sz="2800" err="1">
                <a:latin typeface="Calibri" panose="020F0502020204030204" pitchFamily="34" charset="0"/>
                <a:cs typeface="Calibri" panose="020F0502020204030204" pitchFamily="34" charset="0"/>
              </a:rPr>
              <a:t>ParentMail</a:t>
            </a:r>
            <a:r>
              <a:rPr lang="en-GB" altLang="en-US" sz="2800">
                <a:latin typeface="Calibri" panose="020F0502020204030204" pitchFamily="34" charset="0"/>
                <a:cs typeface="Calibri" panose="020F0502020204030204" pitchFamily="34" charset="0"/>
              </a:rPr>
              <a:t> explaining why</a:t>
            </a:r>
          </a:p>
          <a:p>
            <a:pPr eaLnBrk="1" hangingPunct="1">
              <a:lnSpc>
                <a:spcPct val="90000"/>
              </a:lnSpc>
              <a:spcBef>
                <a:spcPct val="0"/>
              </a:spcBef>
              <a:buFontTx/>
              <a:buNone/>
            </a:pPr>
            <a:endParaRPr lang="en-GB" altLang="en-US" sz="2800">
              <a:latin typeface="Calibri" panose="020F0502020204030204" pitchFamily="34" charset="0"/>
              <a:cs typeface="Calibri" panose="020F0502020204030204" pitchFamily="34" charset="0"/>
            </a:endParaRPr>
          </a:p>
          <a:p>
            <a:pPr eaLnBrk="1" hangingPunct="1">
              <a:lnSpc>
                <a:spcPct val="90000"/>
              </a:lnSpc>
              <a:spcBef>
                <a:spcPct val="0"/>
              </a:spcBef>
            </a:pPr>
            <a:r>
              <a:rPr lang="en-GB" altLang="en-US" sz="2800">
                <a:latin typeface="Calibri" panose="020F0502020204030204" pitchFamily="34" charset="0"/>
                <a:cs typeface="Calibri" panose="020F0502020204030204" pitchFamily="34" charset="0"/>
              </a:rPr>
              <a:t>Head lice are common! Please check regularly and treat as recommended</a:t>
            </a:r>
          </a:p>
          <a:p>
            <a:pPr eaLnBrk="1" hangingPunct="1">
              <a:lnSpc>
                <a:spcPct val="90000"/>
              </a:lnSpc>
              <a:spcBef>
                <a:spcPct val="0"/>
              </a:spcBef>
            </a:pPr>
            <a:endParaRPr lang="en-GB" altLang="en-US" sz="2800">
              <a:latin typeface="Calibri" panose="020F0502020204030204" pitchFamily="34" charset="0"/>
              <a:cs typeface="Calibri" panose="020F0502020204030204" pitchFamily="34" charset="0"/>
            </a:endParaRPr>
          </a:p>
          <a:p>
            <a:pPr eaLnBrk="1" hangingPunct="1">
              <a:lnSpc>
                <a:spcPct val="90000"/>
              </a:lnSpc>
              <a:spcBef>
                <a:spcPct val="0"/>
              </a:spcBef>
            </a:pPr>
            <a:r>
              <a:rPr lang="en-GB" altLang="en-US" sz="2800">
                <a:latin typeface="Calibri" panose="020F0502020204030204" pitchFamily="34" charset="0"/>
                <a:cs typeface="Calibri" panose="020F0502020204030204" pitchFamily="34" charset="0"/>
              </a:rPr>
              <a:t>Any medicines can only be administered by prior arrangement</a:t>
            </a:r>
          </a:p>
          <a:p>
            <a:pPr eaLnBrk="1" hangingPunct="1">
              <a:lnSpc>
                <a:spcPct val="90000"/>
              </a:lnSpc>
              <a:spcBef>
                <a:spcPct val="0"/>
              </a:spcBef>
            </a:pPr>
            <a:endParaRPr lang="en-GB" altLang="en-US" sz="2400">
              <a:latin typeface="Comic Sans MS" panose="030F0702030302020204" pitchFamily="66" charset="0"/>
            </a:endParaRPr>
          </a:p>
          <a:p>
            <a:pPr eaLnBrk="1" hangingPunct="1">
              <a:lnSpc>
                <a:spcPct val="90000"/>
              </a:lnSpc>
              <a:spcBef>
                <a:spcPct val="0"/>
              </a:spcBef>
            </a:pPr>
            <a:endParaRPr lang="en-GB" altLang="en-US" sz="2400">
              <a:latin typeface="Comic Sans MS" panose="030F0702030302020204" pitchFamily="66" charset="0"/>
            </a:endParaRPr>
          </a:p>
          <a:p>
            <a:pPr eaLnBrk="1" hangingPunct="1">
              <a:lnSpc>
                <a:spcPct val="90000"/>
              </a:lnSpc>
              <a:spcBef>
                <a:spcPct val="0"/>
              </a:spcBef>
            </a:pPr>
            <a:endParaRPr lang="en-GB" altLang="en-US" sz="2400">
              <a:latin typeface="Comic Sans MS" panose="030F0702030302020204" pitchFamily="66" charset="0"/>
            </a:endParaRPr>
          </a:p>
          <a:p>
            <a:pPr eaLnBrk="1" hangingPunct="1">
              <a:lnSpc>
                <a:spcPct val="90000"/>
              </a:lnSpc>
              <a:spcBef>
                <a:spcPct val="0"/>
              </a:spcBef>
            </a:pPr>
            <a:endParaRPr lang="en-GB" altLang="en-US" sz="2400">
              <a:latin typeface="Comic Sans MS" panose="030F0702030302020204" pitchFamily="66" charset="0"/>
            </a:endParaRPr>
          </a:p>
          <a:p>
            <a:pPr eaLnBrk="1" hangingPunct="1">
              <a:lnSpc>
                <a:spcPct val="90000"/>
              </a:lnSpc>
              <a:spcBef>
                <a:spcPct val="0"/>
              </a:spcBef>
            </a:pPr>
            <a:endParaRPr lang="en-GB" altLang="en-US" sz="2400">
              <a:latin typeface="Comic Sans MS" panose="030F0702030302020204" pitchFamily="66" charset="0"/>
            </a:endParaRPr>
          </a:p>
          <a:p>
            <a:pPr eaLnBrk="1" hangingPunct="1">
              <a:lnSpc>
                <a:spcPct val="90000"/>
              </a:lnSpc>
              <a:spcBef>
                <a:spcPct val="0"/>
              </a:spcBef>
            </a:pPr>
            <a:endParaRPr lang="en-GB" altLang="en-US" sz="2400">
              <a:latin typeface="Comic Sans MS" panose="030F0702030302020204" pitchFamily="66" charset="0"/>
            </a:endParaRPr>
          </a:p>
        </p:txBody>
      </p:sp>
      <p:pic>
        <p:nvPicPr>
          <p:cNvPr id="2" name="Picture 1">
            <a:extLst>
              <a:ext uri="{FF2B5EF4-FFF2-40B4-BE49-F238E27FC236}">
                <a16:creationId xmlns:a16="http://schemas.microsoft.com/office/drawing/2014/main" id="{EF7F939C-8CD7-53AB-2B00-42948A97DFE5}"/>
              </a:ext>
            </a:extLst>
          </p:cNvPr>
          <p:cNvPicPr>
            <a:picLocks noChangeAspect="1"/>
          </p:cNvPicPr>
          <p:nvPr/>
        </p:nvPicPr>
        <p:blipFill>
          <a:blip r:embed="rId3"/>
          <a:stretch>
            <a:fillRect/>
          </a:stretch>
        </p:blipFill>
        <p:spPr>
          <a:xfrm>
            <a:off x="1143000" y="330032"/>
            <a:ext cx="1239253" cy="1239253"/>
          </a:xfrm>
          <a:prstGeom prst="rect">
            <a:avLst/>
          </a:prstGeom>
        </p:spPr>
      </p:pic>
      <p:pic>
        <p:nvPicPr>
          <p:cNvPr id="4" name="Picture 3">
            <a:extLst>
              <a:ext uri="{FF2B5EF4-FFF2-40B4-BE49-F238E27FC236}">
                <a16:creationId xmlns:a16="http://schemas.microsoft.com/office/drawing/2014/main" id="{1AA67CF4-D380-CA86-C9D9-6D4BC5CF1211}"/>
              </a:ext>
            </a:extLst>
          </p:cNvPr>
          <p:cNvPicPr>
            <a:picLocks noChangeAspect="1"/>
          </p:cNvPicPr>
          <p:nvPr/>
        </p:nvPicPr>
        <p:blipFill>
          <a:blip r:embed="rId4"/>
          <a:stretch>
            <a:fillRect/>
          </a:stretch>
        </p:blipFill>
        <p:spPr>
          <a:xfrm>
            <a:off x="2886826" y="3618246"/>
            <a:ext cx="1479393" cy="72356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3F87E289-5C4B-2B2D-7A31-C7767F2B4E3E}"/>
              </a:ext>
            </a:extLst>
          </p:cNvPr>
          <p:cNvSpPr>
            <a:spLocks noGrp="1" noChangeArrowheads="1"/>
          </p:cNvSpPr>
          <p:nvPr>
            <p:ph type="title"/>
          </p:nvPr>
        </p:nvSpPr>
        <p:spPr>
          <a:xfrm>
            <a:off x="1066800" y="381000"/>
            <a:ext cx="7620000" cy="976313"/>
          </a:xfrm>
        </p:spPr>
        <p:txBody>
          <a:bodyPr/>
          <a:lstStyle/>
          <a:p>
            <a:r>
              <a:rPr lang="en-GB" altLang="en-US">
                <a:latin typeface="Calibri" panose="020F0502020204030204" pitchFamily="34" charset="0"/>
                <a:cs typeface="Calibri" panose="020F0502020204030204" pitchFamily="34" charset="0"/>
              </a:rPr>
              <a:t>Uniform</a:t>
            </a:r>
          </a:p>
        </p:txBody>
      </p:sp>
      <p:pic>
        <p:nvPicPr>
          <p:cNvPr id="3" name="Content Placeholder 2">
            <a:extLst>
              <a:ext uri="{FF2B5EF4-FFF2-40B4-BE49-F238E27FC236}">
                <a16:creationId xmlns:a16="http://schemas.microsoft.com/office/drawing/2014/main" id="{7F4FA860-3A24-6808-76B4-BD405B8755DD}"/>
              </a:ext>
            </a:extLst>
          </p:cNvPr>
          <p:cNvPicPr>
            <a:picLocks noGrp="1" noChangeAspect="1"/>
          </p:cNvPicPr>
          <p:nvPr>
            <p:ph idx="1"/>
          </p:nvPr>
        </p:nvPicPr>
        <p:blipFill>
          <a:blip r:embed="rId3"/>
          <a:stretch>
            <a:fillRect/>
          </a:stretch>
        </p:blipFill>
        <p:spPr>
          <a:xfrm>
            <a:off x="5117432" y="2452660"/>
            <a:ext cx="2204967" cy="2948706"/>
          </a:xfrm>
          <a:prstGeom prst="rect">
            <a:avLst/>
          </a:prstGeom>
        </p:spPr>
      </p:pic>
      <p:pic>
        <p:nvPicPr>
          <p:cNvPr id="2" name="Picture 2" descr="A picture containing fence, outdoor, grass, child&#10;&#10;Description automatically generated">
            <a:extLst>
              <a:ext uri="{FF2B5EF4-FFF2-40B4-BE49-F238E27FC236}">
                <a16:creationId xmlns:a16="http://schemas.microsoft.com/office/drawing/2014/main" id="{DC994B09-CFD2-6576-5DEC-D65E86CDD812}"/>
              </a:ext>
            </a:extLst>
          </p:cNvPr>
          <p:cNvPicPr>
            <a:picLocks noChangeAspect="1"/>
          </p:cNvPicPr>
          <p:nvPr/>
        </p:nvPicPr>
        <p:blipFill>
          <a:blip r:embed="rId4"/>
          <a:stretch>
            <a:fillRect/>
          </a:stretch>
        </p:blipFill>
        <p:spPr>
          <a:xfrm rot="5400000">
            <a:off x="1560328" y="2822832"/>
            <a:ext cx="2952103" cy="2204966"/>
          </a:xfrm>
          <a:prstGeom prst="rect">
            <a:avLst/>
          </a:prstGeom>
        </p:spPr>
      </p:pic>
    </p:spTree>
    <p:extLst>
      <p:ext uri="{BB962C8B-B14F-4D97-AF65-F5344CB8AC3E}">
        <p14:creationId xmlns:p14="http://schemas.microsoft.com/office/powerpoint/2010/main" val="21489635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Content Placeholder 1">
            <a:extLst>
              <a:ext uri="{FF2B5EF4-FFF2-40B4-BE49-F238E27FC236}">
                <a16:creationId xmlns:a16="http://schemas.microsoft.com/office/drawing/2014/main" id="{F4080C41-3B90-1DFC-ADDF-8299D186016A}"/>
              </a:ext>
            </a:extLst>
          </p:cNvPr>
          <p:cNvSpPr>
            <a:spLocks noGrp="1" noChangeArrowheads="1"/>
          </p:cNvSpPr>
          <p:nvPr>
            <p:ph idx="1"/>
          </p:nvPr>
        </p:nvSpPr>
        <p:spPr/>
        <p:txBody>
          <a:bodyPr/>
          <a:lstStyle/>
          <a:p>
            <a:pPr marL="0" indent="0">
              <a:buNone/>
            </a:pPr>
            <a:endParaRPr lang="en-GB" altLang="en-US"/>
          </a:p>
          <a:p>
            <a:endParaRPr lang="en-GB" altLang="en-US" b="1"/>
          </a:p>
        </p:txBody>
      </p:sp>
      <p:pic>
        <p:nvPicPr>
          <p:cNvPr id="2" name="Picture 2" descr="A picture containing grass, outdoor, young&#10;&#10;Description automatically generated">
            <a:extLst>
              <a:ext uri="{FF2B5EF4-FFF2-40B4-BE49-F238E27FC236}">
                <a16:creationId xmlns:a16="http://schemas.microsoft.com/office/drawing/2014/main" id="{404B145A-5D94-690A-4D0E-2F47E285AAF3}"/>
              </a:ext>
            </a:extLst>
          </p:cNvPr>
          <p:cNvPicPr>
            <a:picLocks noChangeAspect="1"/>
          </p:cNvPicPr>
          <p:nvPr/>
        </p:nvPicPr>
        <p:blipFill>
          <a:blip r:embed="rId3"/>
          <a:stretch>
            <a:fillRect/>
          </a:stretch>
        </p:blipFill>
        <p:spPr>
          <a:xfrm rot="5400000">
            <a:off x="4767701" y="2708180"/>
            <a:ext cx="3131435" cy="2338911"/>
          </a:xfrm>
          <a:prstGeom prst="rect">
            <a:avLst/>
          </a:prstGeom>
        </p:spPr>
      </p:pic>
      <p:pic>
        <p:nvPicPr>
          <p:cNvPr id="3" name="Picture 3">
            <a:extLst>
              <a:ext uri="{FF2B5EF4-FFF2-40B4-BE49-F238E27FC236}">
                <a16:creationId xmlns:a16="http://schemas.microsoft.com/office/drawing/2014/main" id="{53A2D758-FB8A-0621-C6A6-C714F15AA650}"/>
              </a:ext>
            </a:extLst>
          </p:cNvPr>
          <p:cNvPicPr>
            <a:picLocks noChangeAspect="1"/>
          </p:cNvPicPr>
          <p:nvPr/>
        </p:nvPicPr>
        <p:blipFill>
          <a:blip r:embed="rId4"/>
          <a:stretch>
            <a:fillRect/>
          </a:stretch>
        </p:blipFill>
        <p:spPr>
          <a:xfrm rot="5400000">
            <a:off x="1549665" y="2708181"/>
            <a:ext cx="3131433" cy="233891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3F87E289-5C4B-2B2D-7A31-C7767F2B4E3E}"/>
              </a:ext>
            </a:extLst>
          </p:cNvPr>
          <p:cNvSpPr>
            <a:spLocks noGrp="1" noChangeArrowheads="1"/>
          </p:cNvSpPr>
          <p:nvPr>
            <p:ph type="title"/>
          </p:nvPr>
        </p:nvSpPr>
        <p:spPr>
          <a:xfrm>
            <a:off x="1066800" y="381000"/>
            <a:ext cx="7620000" cy="976313"/>
          </a:xfrm>
        </p:spPr>
        <p:txBody>
          <a:bodyPr/>
          <a:lstStyle/>
          <a:p>
            <a:r>
              <a:rPr lang="en-GB" altLang="en-US">
                <a:latin typeface="Calibri" panose="020F0502020204030204" pitchFamily="34" charset="0"/>
                <a:cs typeface="Calibri" panose="020F0502020204030204" pitchFamily="34" charset="0"/>
              </a:rPr>
              <a:t>P.E Kit</a:t>
            </a:r>
          </a:p>
        </p:txBody>
      </p:sp>
      <p:pic>
        <p:nvPicPr>
          <p:cNvPr id="2" name="Picture 2">
            <a:extLst>
              <a:ext uri="{FF2B5EF4-FFF2-40B4-BE49-F238E27FC236}">
                <a16:creationId xmlns:a16="http://schemas.microsoft.com/office/drawing/2014/main" id="{1200C67F-A531-A3C3-C619-59AB436C6262}"/>
              </a:ext>
            </a:extLst>
          </p:cNvPr>
          <p:cNvPicPr>
            <a:picLocks noGrp="1" noChangeAspect="1"/>
          </p:cNvPicPr>
          <p:nvPr>
            <p:ph idx="1"/>
          </p:nvPr>
        </p:nvPicPr>
        <p:blipFill>
          <a:blip r:embed="rId3"/>
          <a:stretch>
            <a:fillRect/>
          </a:stretch>
        </p:blipFill>
        <p:spPr>
          <a:xfrm rot="5400000">
            <a:off x="1286365" y="2727506"/>
            <a:ext cx="2823410" cy="2108843"/>
          </a:xfrm>
        </p:spPr>
      </p:pic>
      <p:pic>
        <p:nvPicPr>
          <p:cNvPr id="3" name="Picture 3">
            <a:extLst>
              <a:ext uri="{FF2B5EF4-FFF2-40B4-BE49-F238E27FC236}">
                <a16:creationId xmlns:a16="http://schemas.microsoft.com/office/drawing/2014/main" id="{4D19FCE4-DEC0-427C-E2E8-A55926AA80A6}"/>
              </a:ext>
            </a:extLst>
          </p:cNvPr>
          <p:cNvPicPr>
            <a:picLocks noChangeAspect="1"/>
          </p:cNvPicPr>
          <p:nvPr/>
        </p:nvPicPr>
        <p:blipFill>
          <a:blip r:embed="rId4"/>
          <a:stretch>
            <a:fillRect/>
          </a:stretch>
        </p:blipFill>
        <p:spPr>
          <a:xfrm rot="5400000">
            <a:off x="3617970" y="2727505"/>
            <a:ext cx="2823409" cy="2108843"/>
          </a:xfrm>
          <a:prstGeom prst="rect">
            <a:avLst/>
          </a:prstGeom>
        </p:spPr>
      </p:pic>
      <p:pic>
        <p:nvPicPr>
          <p:cNvPr id="4" name="Picture 4">
            <a:extLst>
              <a:ext uri="{FF2B5EF4-FFF2-40B4-BE49-F238E27FC236}">
                <a16:creationId xmlns:a16="http://schemas.microsoft.com/office/drawing/2014/main" id="{7E93A49D-778B-FC7D-0787-EABE2E16B6B6}"/>
              </a:ext>
            </a:extLst>
          </p:cNvPr>
          <p:cNvPicPr>
            <a:picLocks noChangeAspect="1"/>
          </p:cNvPicPr>
          <p:nvPr/>
        </p:nvPicPr>
        <p:blipFill>
          <a:blip r:embed="rId5"/>
          <a:stretch>
            <a:fillRect/>
          </a:stretch>
        </p:blipFill>
        <p:spPr>
          <a:xfrm rot="5400000">
            <a:off x="5948082" y="2727508"/>
            <a:ext cx="2823410" cy="2108844"/>
          </a:xfrm>
          <a:prstGeom prst="rect">
            <a:avLst/>
          </a:prstGeom>
        </p:spPr>
      </p:pic>
    </p:spTree>
    <p:extLst>
      <p:ext uri="{BB962C8B-B14F-4D97-AF65-F5344CB8AC3E}">
        <p14:creationId xmlns:p14="http://schemas.microsoft.com/office/powerpoint/2010/main" val="16757466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5">
            <a:extLst>
              <a:ext uri="{FF2B5EF4-FFF2-40B4-BE49-F238E27FC236}">
                <a16:creationId xmlns:a16="http://schemas.microsoft.com/office/drawing/2014/main" id="{E2BA33B8-DCBE-ABF8-D28F-187139929145}"/>
              </a:ext>
            </a:extLst>
          </p:cNvPr>
          <p:cNvSpPr>
            <a:spLocks noGrp="1" noChangeArrowheads="1"/>
          </p:cNvSpPr>
          <p:nvPr>
            <p:ph type="title"/>
          </p:nvPr>
        </p:nvSpPr>
        <p:spPr>
          <a:xfrm>
            <a:off x="1066800" y="65360"/>
            <a:ext cx="7620000" cy="6531992"/>
          </a:xfrm>
        </p:spPr>
        <p:txBody>
          <a:bodyPr/>
          <a:lstStyle/>
          <a:p>
            <a:r>
              <a:rPr lang="en-GB" altLang="en-US" sz="2400">
                <a:latin typeface="Calibri" panose="020F0502020204030204" pitchFamily="34" charset="0"/>
                <a:cs typeface="Calibri" panose="020F0502020204030204" pitchFamily="34" charset="0"/>
              </a:rPr>
              <a:t>Please ensure all clothing is named. Spare clothing is useful in September.</a:t>
            </a:r>
            <a:br>
              <a:rPr lang="en-GB" altLang="en-US" sz="2400">
                <a:latin typeface="Calibri" panose="020F0502020204030204" pitchFamily="34" charset="0"/>
                <a:cs typeface="Calibri" panose="020F0502020204030204" pitchFamily="34" charset="0"/>
              </a:rPr>
            </a:br>
            <a:r>
              <a:rPr lang="en-GB" altLang="en-US" sz="2400">
                <a:latin typeface="Calibri" panose="020F0502020204030204" pitchFamily="34" charset="0"/>
                <a:cs typeface="Calibri" panose="020F0502020204030204" pitchFamily="34" charset="0"/>
              </a:rPr>
              <a:t>Uniform is available from </a:t>
            </a:r>
            <a:br>
              <a:rPr lang="en-GB" altLang="en-US" sz="2400">
                <a:latin typeface="Calibri" panose="020F0502020204030204" pitchFamily="34" charset="0"/>
                <a:cs typeface="Calibri" panose="020F0502020204030204" pitchFamily="34" charset="0"/>
              </a:rPr>
            </a:br>
            <a:r>
              <a:rPr lang="en-GB" altLang="en-US" sz="2400">
                <a:latin typeface="Calibri" panose="020F0502020204030204" pitchFamily="34" charset="0"/>
                <a:cs typeface="Calibri" panose="020F0502020204030204" pitchFamily="34" charset="0"/>
                <a:hlinkClick r:id="rId3"/>
              </a:rPr>
              <a:t>https://www.nationwideschooluniforms.co.uk/school-uniform/primary-school/donington-cowley-endowed-primary-school.html</a:t>
            </a:r>
            <a:r>
              <a:rPr lang="en-GB" altLang="en-US" sz="2400">
                <a:latin typeface="Calibri" panose="020F0502020204030204" pitchFamily="34" charset="0"/>
                <a:cs typeface="Calibri" panose="020F0502020204030204" pitchFamily="34" charset="0"/>
              </a:rPr>
              <a:t> </a:t>
            </a:r>
            <a:br>
              <a:rPr lang="en-GB" altLang="en-US" sz="2400">
                <a:latin typeface="Calibri" panose="020F0502020204030204" pitchFamily="34" charset="0"/>
                <a:cs typeface="Calibri" panose="020F0502020204030204" pitchFamily="34" charset="0"/>
              </a:rPr>
            </a:br>
            <a:r>
              <a:rPr lang="en-GB" altLang="en-US" sz="2400">
                <a:latin typeface="Calibri" panose="020F0502020204030204" pitchFamily="34" charset="0"/>
                <a:cs typeface="Calibri" panose="020F0502020204030204" pitchFamily="34" charset="0"/>
              </a:rPr>
              <a:t>Please see our school website for more details.</a:t>
            </a:r>
            <a:endParaRPr lang="en-GB" altLang="en-US">
              <a:latin typeface="Comic Sans MS" panose="030F0702030302020204" pitchFamily="66" charset="0"/>
            </a:endParaRPr>
          </a:p>
        </p:txBody>
      </p:sp>
      <p:pic>
        <p:nvPicPr>
          <p:cNvPr id="3" name="Picture 2">
            <a:extLst>
              <a:ext uri="{FF2B5EF4-FFF2-40B4-BE49-F238E27FC236}">
                <a16:creationId xmlns:a16="http://schemas.microsoft.com/office/drawing/2014/main" id="{2C66790F-CCDD-CE83-1A60-795F6295F336}"/>
              </a:ext>
            </a:extLst>
          </p:cNvPr>
          <p:cNvPicPr>
            <a:picLocks noChangeAspect="1"/>
          </p:cNvPicPr>
          <p:nvPr/>
        </p:nvPicPr>
        <p:blipFill>
          <a:blip r:embed="rId4"/>
          <a:stretch>
            <a:fillRect/>
          </a:stretch>
        </p:blipFill>
        <p:spPr>
          <a:xfrm>
            <a:off x="3285632" y="381000"/>
            <a:ext cx="2572735" cy="1176630"/>
          </a:xfrm>
          <a:prstGeom prst="rect">
            <a:avLst/>
          </a:prstGeom>
        </p:spPr>
      </p:pic>
      <p:pic>
        <p:nvPicPr>
          <p:cNvPr id="1026" name="Picture 2" descr="NSU Logo">
            <a:extLst>
              <a:ext uri="{FF2B5EF4-FFF2-40B4-BE49-F238E27FC236}">
                <a16:creationId xmlns:a16="http://schemas.microsoft.com/office/drawing/2014/main" id="{01E8BF2D-A903-6DC0-255B-A0DBDA0ECF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4193" y="4683672"/>
            <a:ext cx="1785213" cy="17933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2E07B985-3CB3-51F2-691E-5F81D30B4CD9}"/>
              </a:ext>
            </a:extLst>
          </p:cNvPr>
          <p:cNvSpPr>
            <a:spLocks noGrp="1" noChangeArrowheads="1"/>
          </p:cNvSpPr>
          <p:nvPr>
            <p:ph type="title"/>
          </p:nvPr>
        </p:nvSpPr>
        <p:spPr/>
        <p:txBody>
          <a:bodyPr/>
          <a:lstStyle/>
          <a:p>
            <a:r>
              <a:rPr lang="en-GB" altLang="en-US" sz="3200">
                <a:latin typeface="Comic Sans MS" panose="030F0702030302020204" pitchFamily="66" charset="0"/>
              </a:rPr>
              <a:t>What does my child need at school?</a:t>
            </a:r>
          </a:p>
        </p:txBody>
      </p:sp>
      <p:sp>
        <p:nvSpPr>
          <p:cNvPr id="54275" name="Content Placeholder 2">
            <a:extLst>
              <a:ext uri="{FF2B5EF4-FFF2-40B4-BE49-F238E27FC236}">
                <a16:creationId xmlns:a16="http://schemas.microsoft.com/office/drawing/2014/main" id="{5A078AE0-C8A3-366A-C936-FD111FEB470C}"/>
              </a:ext>
            </a:extLst>
          </p:cNvPr>
          <p:cNvSpPr>
            <a:spLocks noGrp="1" noChangeArrowheads="1"/>
          </p:cNvSpPr>
          <p:nvPr>
            <p:ph idx="1"/>
          </p:nvPr>
        </p:nvSpPr>
        <p:spPr>
          <a:xfrm>
            <a:off x="1059864" y="1551039"/>
            <a:ext cx="7620000" cy="4976813"/>
          </a:xfrm>
        </p:spPr>
        <p:txBody>
          <a:bodyPr/>
          <a:lstStyle/>
          <a:p>
            <a:r>
              <a:rPr lang="en-GB" altLang="en-US" sz="2800" dirty="0">
                <a:latin typeface="Calibri" panose="020F0502020204030204" pitchFamily="34" charset="0"/>
                <a:cs typeface="Calibri" panose="020F0502020204030204" pitchFamily="34" charset="0"/>
              </a:rPr>
              <a:t>Coat- good to bring one every day </a:t>
            </a:r>
          </a:p>
          <a:p>
            <a:pPr marL="0" indent="0">
              <a:buNone/>
            </a:pPr>
            <a:r>
              <a:rPr lang="en-GB" altLang="en-US" sz="2800" dirty="0">
                <a:latin typeface="Calibri" panose="020F0502020204030204" pitchFamily="34" charset="0"/>
                <a:cs typeface="Calibri" panose="020F0502020204030204" pitchFamily="34" charset="0"/>
              </a:rPr>
              <a:t>   as our weather is so changeable!</a:t>
            </a:r>
          </a:p>
          <a:p>
            <a:r>
              <a:rPr lang="en-GB" altLang="en-US" sz="2800" dirty="0">
                <a:latin typeface="Calibri" panose="020F0502020204030204" pitchFamily="34" charset="0"/>
                <a:cs typeface="Calibri" panose="020F0502020204030204" pitchFamily="34" charset="0"/>
              </a:rPr>
              <a:t>Forest school clothes- we will send </a:t>
            </a:r>
          </a:p>
          <a:p>
            <a:pPr marL="0" indent="0">
              <a:buNone/>
            </a:pPr>
            <a:r>
              <a:rPr lang="en-GB" altLang="en-US" sz="2800" dirty="0">
                <a:latin typeface="Calibri" panose="020F0502020204030204" pitchFamily="34" charset="0"/>
                <a:cs typeface="Calibri" panose="020F0502020204030204" pitchFamily="34" charset="0"/>
              </a:rPr>
              <a:t>  you a letter detailing this nearer the time</a:t>
            </a:r>
          </a:p>
          <a:p>
            <a:r>
              <a:rPr lang="en-GB" altLang="en-US" sz="2800" dirty="0">
                <a:latin typeface="Calibri" panose="020F0502020204030204" pitchFamily="34" charset="0"/>
                <a:cs typeface="Calibri" panose="020F0502020204030204" pitchFamily="34" charset="0"/>
              </a:rPr>
              <a:t>Book bag- please bring every day so letters, library and reading books </a:t>
            </a:r>
          </a:p>
          <a:p>
            <a:pPr marL="0" indent="0">
              <a:buNone/>
            </a:pPr>
            <a:r>
              <a:rPr lang="en-GB" altLang="en-US" sz="2800" dirty="0">
                <a:latin typeface="Calibri" panose="020F0502020204030204" pitchFamily="34" charset="0"/>
                <a:cs typeface="Calibri" panose="020F0502020204030204" pitchFamily="34" charset="0"/>
              </a:rPr>
              <a:t>    can be transported safely</a:t>
            </a:r>
          </a:p>
          <a:p>
            <a:r>
              <a:rPr lang="en-GB" altLang="en-US" sz="2800" dirty="0">
                <a:latin typeface="Calibri" panose="020F0502020204030204" pitchFamily="34" charset="0"/>
                <a:cs typeface="Calibri" panose="020F0502020204030204" pitchFamily="34" charset="0"/>
              </a:rPr>
              <a:t>Named water bottle   </a:t>
            </a:r>
          </a:p>
          <a:p>
            <a:r>
              <a:rPr lang="en-GB" altLang="en-US" sz="2800" dirty="0">
                <a:latin typeface="Calibri" panose="020F0502020204030204" pitchFamily="34" charset="0"/>
                <a:cs typeface="Calibri" panose="020F0502020204030204" pitchFamily="34" charset="0"/>
              </a:rPr>
              <a:t>Wellington boots </a:t>
            </a:r>
          </a:p>
          <a:p>
            <a:pPr marL="0" indent="0">
              <a:buNone/>
            </a:pPr>
            <a:r>
              <a:rPr lang="en-GB" altLang="en-US" sz="2000" dirty="0">
                <a:latin typeface="Calibri" panose="020F0502020204030204" pitchFamily="34" charset="0"/>
                <a:cs typeface="Calibri" panose="020F0502020204030204" pitchFamily="34" charset="0"/>
              </a:rPr>
              <a:t>      (to be kept at school)</a:t>
            </a:r>
          </a:p>
          <a:p>
            <a:endParaRPr lang="en-GB" altLang="en-US" dirty="0">
              <a:latin typeface="Comic Sans MS" panose="030F0702030302020204" pitchFamily="66" charset="0"/>
            </a:endParaRPr>
          </a:p>
          <a:p>
            <a:endParaRPr lang="en-GB" altLang="en-US" dirty="0">
              <a:latin typeface="Comic Sans MS" panose="030F0702030302020204" pitchFamily="66" charset="0"/>
            </a:endParaRPr>
          </a:p>
        </p:txBody>
      </p:sp>
      <p:pic>
        <p:nvPicPr>
          <p:cNvPr id="2" name="Picture 1">
            <a:extLst>
              <a:ext uri="{FF2B5EF4-FFF2-40B4-BE49-F238E27FC236}">
                <a16:creationId xmlns:a16="http://schemas.microsoft.com/office/drawing/2014/main" id="{EBDB3328-EDA8-0659-BD27-23A88FDF7CA9}"/>
              </a:ext>
            </a:extLst>
          </p:cNvPr>
          <p:cNvPicPr>
            <a:picLocks noChangeAspect="1"/>
          </p:cNvPicPr>
          <p:nvPr/>
        </p:nvPicPr>
        <p:blipFill>
          <a:blip r:embed="rId3"/>
          <a:stretch>
            <a:fillRect/>
          </a:stretch>
        </p:blipFill>
        <p:spPr>
          <a:xfrm>
            <a:off x="7308304" y="1802904"/>
            <a:ext cx="1168545" cy="864096"/>
          </a:xfrm>
          <a:prstGeom prst="rect">
            <a:avLst/>
          </a:prstGeom>
        </p:spPr>
      </p:pic>
      <p:pic>
        <p:nvPicPr>
          <p:cNvPr id="2050" name="Picture 2" descr="Mapac - Schoolwear, Workwear, Sportswear, Promotional Products or Art  Supplies. Quality, innovation and value since 1955">
            <a:extLst>
              <a:ext uri="{FF2B5EF4-FFF2-40B4-BE49-F238E27FC236}">
                <a16:creationId xmlns:a16="http://schemas.microsoft.com/office/drawing/2014/main" id="{2A8FC856-3D55-45FF-4407-637783650E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0989" y="4461588"/>
            <a:ext cx="1408875" cy="14021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D7BB150-C8C3-B110-91CD-9844227A5D7C}"/>
              </a:ext>
            </a:extLst>
          </p:cNvPr>
          <p:cNvPicPr>
            <a:picLocks noChangeAspect="1"/>
          </p:cNvPicPr>
          <p:nvPr/>
        </p:nvPicPr>
        <p:blipFill>
          <a:blip r:embed="rId5"/>
          <a:stretch>
            <a:fillRect/>
          </a:stretch>
        </p:blipFill>
        <p:spPr>
          <a:xfrm>
            <a:off x="5796136" y="5162671"/>
            <a:ext cx="1309151" cy="130915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3F87E289-5C4B-2B2D-7A31-C7767F2B4E3E}"/>
              </a:ext>
            </a:extLst>
          </p:cNvPr>
          <p:cNvSpPr>
            <a:spLocks noGrp="1" noChangeArrowheads="1"/>
          </p:cNvSpPr>
          <p:nvPr>
            <p:ph type="title"/>
          </p:nvPr>
        </p:nvSpPr>
        <p:spPr>
          <a:xfrm>
            <a:off x="1066800" y="381000"/>
            <a:ext cx="7620000" cy="976313"/>
          </a:xfrm>
        </p:spPr>
        <p:txBody>
          <a:bodyPr/>
          <a:lstStyle/>
          <a:p>
            <a:r>
              <a:rPr lang="en-GB" altLang="en-US">
                <a:latin typeface="Calibri" panose="020F0502020204030204" pitchFamily="34" charset="0"/>
                <a:cs typeface="Calibri" panose="020F0502020204030204" pitchFamily="34" charset="0"/>
              </a:rPr>
              <a:t>Dates for your diary</a:t>
            </a:r>
          </a:p>
        </p:txBody>
      </p:sp>
      <p:sp>
        <p:nvSpPr>
          <p:cNvPr id="46083" name="Content Placeholder 1">
            <a:extLst>
              <a:ext uri="{FF2B5EF4-FFF2-40B4-BE49-F238E27FC236}">
                <a16:creationId xmlns:a16="http://schemas.microsoft.com/office/drawing/2014/main" id="{786E624D-C560-0AAD-2F71-0BA2DACE5098}"/>
              </a:ext>
            </a:extLst>
          </p:cNvPr>
          <p:cNvSpPr>
            <a:spLocks noGrp="1" noChangeArrowheads="1"/>
          </p:cNvSpPr>
          <p:nvPr>
            <p:ph idx="1"/>
          </p:nvPr>
        </p:nvSpPr>
        <p:spPr/>
        <p:txBody>
          <a:bodyPr/>
          <a:lstStyle/>
          <a:p>
            <a:r>
              <a:rPr lang="en-US" altLang="en-US" dirty="0"/>
              <a:t>7</a:t>
            </a:r>
            <a:r>
              <a:rPr lang="en-US" altLang="en-US" baseline="30000" dirty="0"/>
              <a:t>th</a:t>
            </a:r>
            <a:r>
              <a:rPr lang="en-US" altLang="en-US" dirty="0"/>
              <a:t> July transition morning 9.15-11.45am</a:t>
            </a:r>
          </a:p>
          <a:p>
            <a:pPr marL="0" indent="0">
              <a:buNone/>
            </a:pPr>
            <a:endParaRPr lang="en-US" altLang="en-US" dirty="0"/>
          </a:p>
          <a:p>
            <a:r>
              <a:rPr lang="en-US" altLang="en-US" dirty="0"/>
              <a:t>Wednesday 6</a:t>
            </a:r>
            <a:r>
              <a:rPr lang="en-US" altLang="en-US" baseline="30000" dirty="0"/>
              <a:t>th</a:t>
            </a:r>
            <a:r>
              <a:rPr lang="en-US" altLang="en-US" dirty="0"/>
              <a:t> September 1</a:t>
            </a:r>
            <a:r>
              <a:rPr lang="en-US" altLang="en-US" baseline="30000" dirty="0"/>
              <a:t>st</a:t>
            </a:r>
            <a:r>
              <a:rPr lang="en-US" altLang="en-US" dirty="0"/>
              <a:t> Day of School</a:t>
            </a:r>
          </a:p>
          <a:p>
            <a:endParaRPr lang="en-GB" alt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699376BC-C1A0-3BAC-83D7-02D2A37CC64C}"/>
              </a:ext>
            </a:extLst>
          </p:cNvPr>
          <p:cNvPicPr>
            <a:picLocks noGrp="1" noChangeAspect="1"/>
          </p:cNvPicPr>
          <p:nvPr>
            <p:ph idx="1"/>
          </p:nvPr>
        </p:nvPicPr>
        <p:blipFill>
          <a:blip r:embed="rId3"/>
          <a:stretch>
            <a:fillRect/>
          </a:stretch>
        </p:blipFill>
        <p:spPr>
          <a:xfrm>
            <a:off x="2568305" y="384237"/>
            <a:ext cx="4597691" cy="6100784"/>
          </a:xfrm>
        </p:spPr>
      </p:pic>
    </p:spTree>
    <p:extLst>
      <p:ext uri="{BB962C8B-B14F-4D97-AF65-F5344CB8AC3E}">
        <p14:creationId xmlns:p14="http://schemas.microsoft.com/office/powerpoint/2010/main" val="13296763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30CC598F-D84B-2EF7-73C5-8A63C0D22EFC}"/>
              </a:ext>
            </a:extLst>
          </p:cNvPr>
          <p:cNvSpPr>
            <a:spLocks noGrp="1" noChangeArrowheads="1"/>
          </p:cNvSpPr>
          <p:nvPr>
            <p:ph type="title"/>
          </p:nvPr>
        </p:nvSpPr>
        <p:spPr>
          <a:xfrm>
            <a:off x="1066800" y="285750"/>
            <a:ext cx="7620000" cy="785813"/>
          </a:xfrm>
        </p:spPr>
        <p:txBody>
          <a:bodyPr/>
          <a:lstStyle/>
          <a:p>
            <a:pPr eaLnBrk="1" hangingPunct="1"/>
            <a:r>
              <a:rPr lang="en-GB" altLang="en-US" sz="4800">
                <a:latin typeface="Calibri" panose="020F0502020204030204" pitchFamily="34" charset="0"/>
                <a:cs typeface="Calibri" panose="020F0502020204030204" pitchFamily="34" charset="0"/>
              </a:rPr>
              <a:t>And Finally…</a:t>
            </a:r>
          </a:p>
        </p:txBody>
      </p:sp>
      <p:sp>
        <p:nvSpPr>
          <p:cNvPr id="30723" name="Rectangle 3">
            <a:extLst>
              <a:ext uri="{FF2B5EF4-FFF2-40B4-BE49-F238E27FC236}">
                <a16:creationId xmlns:a16="http://schemas.microsoft.com/office/drawing/2014/main" id="{61F303AA-DBB4-F72D-473B-9CCB02142CA0}"/>
              </a:ext>
            </a:extLst>
          </p:cNvPr>
          <p:cNvSpPr>
            <a:spLocks noGrp="1" noChangeArrowheads="1"/>
          </p:cNvSpPr>
          <p:nvPr>
            <p:ph idx="1"/>
          </p:nvPr>
        </p:nvSpPr>
        <p:spPr>
          <a:xfrm>
            <a:off x="1066800" y="928688"/>
            <a:ext cx="7620000" cy="5572125"/>
          </a:xfrm>
        </p:spPr>
        <p:txBody>
          <a:bodyPr/>
          <a:lstStyle/>
          <a:p>
            <a:pPr eaLnBrk="1" hangingPunct="1">
              <a:lnSpc>
                <a:spcPct val="90000"/>
              </a:lnSpc>
              <a:defRPr/>
            </a:pPr>
            <a:endParaRPr lang="en-GB" altLang="en-US" u="sng" dirty="0">
              <a:latin typeface="Comic Sans MS" panose="030F0702030302020204" pitchFamily="66" charset="0"/>
            </a:endParaRPr>
          </a:p>
          <a:p>
            <a:pPr marL="0" indent="0" eaLnBrk="1" hangingPunct="1">
              <a:lnSpc>
                <a:spcPct val="90000"/>
              </a:lnSpc>
              <a:buFontTx/>
              <a:buNone/>
              <a:defRPr/>
            </a:pPr>
            <a:endParaRPr lang="en-GB" altLang="en-US" sz="2800" dirty="0">
              <a:latin typeface="Comic Sans MS" panose="030F0702030302020204" pitchFamily="66" charset="0"/>
              <a:sym typeface="Wingdings" panose="05000000000000000000" pitchFamily="2" charset="2"/>
            </a:endParaRPr>
          </a:p>
          <a:p>
            <a:pPr eaLnBrk="1" hangingPunct="1">
              <a:lnSpc>
                <a:spcPct val="90000"/>
              </a:lnSpc>
              <a:defRPr/>
            </a:pPr>
            <a:r>
              <a:rPr lang="en-GB" altLang="en-US" sz="2800" dirty="0">
                <a:latin typeface="Calibri" panose="020F0502020204030204" pitchFamily="34" charset="0"/>
                <a:cs typeface="Calibri" panose="020F0502020204030204" pitchFamily="34" charset="0"/>
              </a:rPr>
              <a:t>If you have any worries or concerns please do ask or email and we will do our best to help you </a:t>
            </a:r>
            <a:r>
              <a:rPr lang="en-GB" altLang="en-US" sz="2800" dirty="0">
                <a:latin typeface="Calibri" panose="020F0502020204030204" pitchFamily="34" charset="0"/>
                <a:cs typeface="Calibri" panose="020F0502020204030204" pitchFamily="34" charset="0"/>
                <a:sym typeface="Wingdings" panose="05000000000000000000" pitchFamily="2" charset="2"/>
              </a:rPr>
              <a:t>  </a:t>
            </a:r>
            <a:r>
              <a:rPr lang="en-GB" altLang="en-US" sz="2800" dirty="0">
                <a:latin typeface="Calibri" panose="020F0502020204030204" pitchFamily="34" charset="0"/>
                <a:cs typeface="Calibri" panose="020F0502020204030204" pitchFamily="34" charset="0"/>
                <a:sym typeface="Wingdings" panose="05000000000000000000" pitchFamily="2" charset="2"/>
                <a:hlinkClick r:id="rId3"/>
              </a:rPr>
              <a:t>Ladybirds@cowley.lincs.sch.</a:t>
            </a:r>
            <a:r>
              <a:rPr lang="en-GB" altLang="en-US" sz="2800">
                <a:latin typeface="Calibri" panose="020F0502020204030204" pitchFamily="34" charset="0"/>
                <a:cs typeface="Calibri" panose="020F0502020204030204" pitchFamily="34" charset="0"/>
                <a:sym typeface="Wingdings" panose="05000000000000000000" pitchFamily="2" charset="2"/>
                <a:hlinkClick r:id="rId3"/>
              </a:rPr>
              <a:t>uk</a:t>
            </a:r>
            <a:r>
              <a:rPr lang="en-GB" altLang="en-US" sz="2800">
                <a:latin typeface="Calibri" panose="020F0502020204030204" pitchFamily="34" charset="0"/>
                <a:cs typeface="Calibri" panose="020F0502020204030204" pitchFamily="34" charset="0"/>
                <a:sym typeface="Wingdings" panose="05000000000000000000" pitchFamily="2" charset="2"/>
              </a:rPr>
              <a:t> </a:t>
            </a:r>
          </a:p>
          <a:p>
            <a:pPr eaLnBrk="1" hangingPunct="1">
              <a:lnSpc>
                <a:spcPct val="90000"/>
              </a:lnSpc>
              <a:defRPr/>
            </a:pPr>
            <a:r>
              <a:rPr lang="en-GB" altLang="en-US" sz="2800">
                <a:latin typeface="Calibri" panose="020F0502020204030204" pitchFamily="34" charset="0"/>
                <a:cs typeface="Calibri" panose="020F0502020204030204" pitchFamily="34" charset="0"/>
                <a:sym typeface="Wingdings" panose="05000000000000000000" pitchFamily="2" charset="2"/>
              </a:rPr>
              <a:t>Thank </a:t>
            </a:r>
            <a:r>
              <a:rPr lang="en-GB" altLang="en-US" sz="2800" dirty="0">
                <a:latin typeface="Calibri" panose="020F0502020204030204" pitchFamily="34" charset="0"/>
                <a:cs typeface="Calibri" panose="020F0502020204030204" pitchFamily="34" charset="0"/>
                <a:sym typeface="Wingdings" panose="05000000000000000000" pitchFamily="2" charset="2"/>
              </a:rPr>
              <a:t>you for coming. We are looking forward to seeing you all in September</a:t>
            </a:r>
          </a:p>
          <a:p>
            <a:pPr eaLnBrk="1" hangingPunct="1">
              <a:lnSpc>
                <a:spcPct val="90000"/>
              </a:lnSpc>
              <a:buFontTx/>
              <a:buNone/>
              <a:defRPr/>
            </a:pPr>
            <a:r>
              <a:rPr lang="en-GB" altLang="en-US" sz="2800" dirty="0">
                <a:latin typeface="Tempus Sans ITC" panose="04020404030D07020202" pitchFamily="82" charset="0"/>
              </a:rPr>
              <a:t>				</a:t>
            </a:r>
          </a:p>
        </p:txBody>
      </p:sp>
      <p:pic>
        <p:nvPicPr>
          <p:cNvPr id="2" name="Picture 1">
            <a:extLst>
              <a:ext uri="{FF2B5EF4-FFF2-40B4-BE49-F238E27FC236}">
                <a16:creationId xmlns:a16="http://schemas.microsoft.com/office/drawing/2014/main" id="{20785912-7F72-7855-21E4-1888EFE095C6}"/>
              </a:ext>
            </a:extLst>
          </p:cNvPr>
          <p:cNvPicPr>
            <a:picLocks noChangeAspect="1"/>
          </p:cNvPicPr>
          <p:nvPr/>
        </p:nvPicPr>
        <p:blipFill>
          <a:blip r:embed="rId4"/>
          <a:stretch>
            <a:fillRect/>
          </a:stretch>
        </p:blipFill>
        <p:spPr>
          <a:xfrm>
            <a:off x="3290887" y="4509120"/>
            <a:ext cx="2562225" cy="17907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B1672CCA-CA99-4491-E71B-B406B4DA0ADC}"/>
              </a:ext>
            </a:extLst>
          </p:cNvPr>
          <p:cNvSpPr>
            <a:spLocks noGrp="1" noChangeArrowheads="1"/>
          </p:cNvSpPr>
          <p:nvPr>
            <p:ph type="title"/>
          </p:nvPr>
        </p:nvSpPr>
        <p:spPr/>
        <p:txBody>
          <a:bodyPr/>
          <a:lstStyle/>
          <a:p>
            <a:r>
              <a:rPr lang="en-GB" altLang="en-US">
                <a:latin typeface="Calibri" panose="020F0502020204030204" pitchFamily="34" charset="0"/>
                <a:cs typeface="Calibri" panose="020F0502020204030204" pitchFamily="34" charset="0"/>
              </a:rPr>
              <a:t>Our School Values</a:t>
            </a:r>
          </a:p>
        </p:txBody>
      </p:sp>
      <p:sp>
        <p:nvSpPr>
          <p:cNvPr id="7170" name="Content Placeholder 2">
            <a:extLst>
              <a:ext uri="{FF2B5EF4-FFF2-40B4-BE49-F238E27FC236}">
                <a16:creationId xmlns:a16="http://schemas.microsoft.com/office/drawing/2014/main" id="{5B60E077-4866-3AC2-2CA0-F782459D983D}"/>
              </a:ext>
            </a:extLst>
          </p:cNvPr>
          <p:cNvSpPr>
            <a:spLocks noGrp="1"/>
          </p:cNvSpPr>
          <p:nvPr>
            <p:ph idx="1"/>
          </p:nvPr>
        </p:nvSpPr>
        <p:spPr/>
        <p:txBody>
          <a:bodyPr/>
          <a:lstStyle/>
          <a:p>
            <a:pPr marL="0" indent="0">
              <a:buFontTx/>
              <a:buNone/>
              <a:defRPr/>
            </a:pPr>
            <a:endParaRPr lang="en-GB" altLang="en-US">
              <a:latin typeface="Comic Sans MS" panose="030F0702030302020204" pitchFamily="66" charset="0"/>
              <a:ea typeface="SimHei" pitchFamily="49" charset="-122"/>
            </a:endParaRPr>
          </a:p>
          <a:p>
            <a:pPr marL="0" indent="0">
              <a:buFontTx/>
              <a:buNone/>
              <a:defRPr/>
            </a:pPr>
            <a:endParaRPr lang="en-GB" altLang="en-US">
              <a:latin typeface="Comic Sans MS" panose="030F0702030302020204" pitchFamily="66" charset="0"/>
              <a:ea typeface="SimHei" pitchFamily="49" charset="-122"/>
            </a:endParaRPr>
          </a:p>
          <a:p>
            <a:pPr>
              <a:buFontTx/>
              <a:buNone/>
              <a:defRPr/>
            </a:pPr>
            <a:endParaRPr lang="en-GB" altLang="en-US" sz="2000">
              <a:latin typeface="Comic Sans MS" panose="030F0702030302020204" pitchFamily="66" charset="0"/>
              <a:ea typeface="SimHei" pitchFamily="49" charset="-122"/>
            </a:endParaRPr>
          </a:p>
          <a:p>
            <a:pPr>
              <a:defRPr/>
            </a:pPr>
            <a:endParaRPr lang="en-GB" altLang="en-US">
              <a:latin typeface="Comic Sans MS" panose="030F0702030302020204" pitchFamily="66" charset="0"/>
              <a:ea typeface="SimHei" pitchFamily="49" charset="-122"/>
            </a:endParaRPr>
          </a:p>
          <a:p>
            <a:pPr>
              <a:buFontTx/>
              <a:buNone/>
              <a:defRPr/>
            </a:pPr>
            <a:endParaRPr lang="en-GB" altLang="en-US">
              <a:latin typeface="Comic Sans MS" panose="030F0702030302020204" pitchFamily="66" charset="0"/>
              <a:ea typeface="SimHei" pitchFamily="49" charset="-122"/>
            </a:endParaRPr>
          </a:p>
          <a:p>
            <a:pPr>
              <a:defRPr/>
            </a:pPr>
            <a:endParaRPr lang="en-GB" altLang="en-US">
              <a:latin typeface="Comic Sans MS" panose="030F0702030302020204" pitchFamily="66" charset="0"/>
              <a:ea typeface="SimHei" pitchFamily="49" charset="-122"/>
            </a:endParaRPr>
          </a:p>
          <a:p>
            <a:pPr>
              <a:buFontTx/>
              <a:buNone/>
              <a:defRPr/>
            </a:pPr>
            <a:endParaRPr lang="en-GB" altLang="en-US">
              <a:latin typeface="Comic Sans MS" panose="030F0702030302020204" pitchFamily="66" charset="0"/>
              <a:ea typeface="SimHei" pitchFamily="49" charset="-122"/>
            </a:endParaRPr>
          </a:p>
        </p:txBody>
      </p:sp>
      <p:pic>
        <p:nvPicPr>
          <p:cNvPr id="9220" name="Picture 3" descr="Text&#10;&#10;Description automatically generated">
            <a:extLst>
              <a:ext uri="{FF2B5EF4-FFF2-40B4-BE49-F238E27FC236}">
                <a16:creationId xmlns:a16="http://schemas.microsoft.com/office/drawing/2014/main" id="{75B4ABC3-3C3B-2EA4-9424-ABEF2BFEDF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1763713"/>
            <a:ext cx="4537075" cy="461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F8CC94DD-87A6-6432-9E72-E7F69BEAF077}"/>
              </a:ext>
            </a:extLst>
          </p:cNvPr>
          <p:cNvSpPr>
            <a:spLocks noGrp="1" noChangeArrowheads="1"/>
          </p:cNvSpPr>
          <p:nvPr>
            <p:ph type="title"/>
          </p:nvPr>
        </p:nvSpPr>
        <p:spPr>
          <a:xfrm>
            <a:off x="2051050" y="476250"/>
            <a:ext cx="5346700" cy="841375"/>
          </a:xfrm>
        </p:spPr>
        <p:txBody>
          <a:bodyPr/>
          <a:lstStyle/>
          <a:p>
            <a:r>
              <a:rPr lang="en-GB" altLang="en-US" sz="4800">
                <a:latin typeface="Calibri" panose="020F0502020204030204" pitchFamily="34" charset="0"/>
                <a:cs typeface="Calibri" panose="020F0502020204030204" pitchFamily="34" charset="0"/>
              </a:rPr>
              <a:t>Senior Leadership Team</a:t>
            </a:r>
          </a:p>
        </p:txBody>
      </p:sp>
      <p:sp>
        <p:nvSpPr>
          <p:cNvPr id="7170" name="Content Placeholder 2">
            <a:extLst>
              <a:ext uri="{FF2B5EF4-FFF2-40B4-BE49-F238E27FC236}">
                <a16:creationId xmlns:a16="http://schemas.microsoft.com/office/drawing/2014/main" id="{F600C370-50D6-79B7-ECBF-6F049FB1EB6E}"/>
              </a:ext>
            </a:extLst>
          </p:cNvPr>
          <p:cNvSpPr>
            <a:spLocks noGrp="1"/>
          </p:cNvSpPr>
          <p:nvPr>
            <p:ph idx="1"/>
          </p:nvPr>
        </p:nvSpPr>
        <p:spPr>
          <a:xfrm>
            <a:off x="1066800" y="1801813"/>
            <a:ext cx="7620000" cy="4703762"/>
          </a:xfrm>
        </p:spPr>
        <p:txBody>
          <a:bodyPr/>
          <a:lstStyle/>
          <a:p>
            <a:pPr>
              <a:defRPr/>
            </a:pPr>
            <a:r>
              <a:rPr lang="en-GB" altLang="en-US" sz="4000" dirty="0">
                <a:solidFill>
                  <a:srgbClr val="FF0000"/>
                </a:solidFill>
                <a:latin typeface="Calibri" panose="020F0502020204030204" pitchFamily="34" charset="0"/>
                <a:ea typeface="SimHei" pitchFamily="49" charset="-122"/>
                <a:cs typeface="Calibri" panose="020F0502020204030204" pitchFamily="34" charset="0"/>
              </a:rPr>
              <a:t>Mrs Foston</a:t>
            </a:r>
          </a:p>
          <a:p>
            <a:pPr>
              <a:buFontTx/>
              <a:buNone/>
              <a:defRPr/>
            </a:pPr>
            <a:r>
              <a:rPr lang="en-GB" altLang="en-US" sz="2800" dirty="0">
                <a:latin typeface="Calibri" panose="020F0502020204030204" pitchFamily="34" charset="0"/>
                <a:ea typeface="SimHei" pitchFamily="49" charset="-122"/>
                <a:cs typeface="Calibri" panose="020F0502020204030204" pitchFamily="34" charset="0"/>
              </a:rPr>
              <a:t>   </a:t>
            </a:r>
            <a:r>
              <a:rPr lang="en-GB" altLang="en-US" dirty="0">
                <a:latin typeface="Calibri" panose="020F0502020204030204" pitchFamily="34" charset="0"/>
                <a:ea typeface="SimHei" pitchFamily="49" charset="-122"/>
                <a:cs typeface="Calibri" panose="020F0502020204030204" pitchFamily="34" charset="0"/>
              </a:rPr>
              <a:t>Headteacher </a:t>
            </a:r>
          </a:p>
          <a:p>
            <a:pPr marL="0" indent="0">
              <a:buFontTx/>
              <a:buNone/>
              <a:defRPr/>
            </a:pPr>
            <a:endParaRPr lang="en-GB" altLang="en-US" sz="2800" dirty="0">
              <a:latin typeface="Calibri" panose="020F0502020204030204" pitchFamily="34" charset="0"/>
              <a:ea typeface="SimHei" pitchFamily="49" charset="-122"/>
              <a:cs typeface="Calibri" panose="020F0502020204030204" pitchFamily="34" charset="0"/>
            </a:endParaRPr>
          </a:p>
          <a:p>
            <a:pPr>
              <a:defRPr/>
            </a:pPr>
            <a:endParaRPr lang="en-GB" altLang="en-US" sz="2800" dirty="0">
              <a:latin typeface="Calibri" panose="020F0502020204030204" pitchFamily="34" charset="0"/>
              <a:ea typeface="SimHei" pitchFamily="49" charset="-122"/>
              <a:cs typeface="Calibri" panose="020F0502020204030204" pitchFamily="34" charset="0"/>
            </a:endParaRPr>
          </a:p>
          <a:p>
            <a:pPr>
              <a:buFontTx/>
              <a:buNone/>
              <a:defRPr/>
            </a:pPr>
            <a:endParaRPr lang="en-GB" altLang="en-US" sz="2000" dirty="0">
              <a:latin typeface="Comic Sans MS" panose="030F0702030302020204" pitchFamily="66" charset="0"/>
              <a:ea typeface="SimHei" pitchFamily="49" charset="-122"/>
            </a:endParaRPr>
          </a:p>
          <a:p>
            <a:pPr>
              <a:defRPr/>
            </a:pPr>
            <a:r>
              <a:rPr lang="en-GB" altLang="en-US" sz="4000" dirty="0">
                <a:solidFill>
                  <a:srgbClr val="FF0000"/>
                </a:solidFill>
                <a:latin typeface="Calibri" panose="020F0502020204030204" pitchFamily="34" charset="0"/>
                <a:ea typeface="SimHei" pitchFamily="49" charset="-122"/>
                <a:cs typeface="Calibri" panose="020F0502020204030204" pitchFamily="34" charset="0"/>
              </a:rPr>
              <a:t>Mrs Floyd</a:t>
            </a:r>
          </a:p>
          <a:p>
            <a:pPr marL="0" indent="0">
              <a:buFontTx/>
              <a:buNone/>
              <a:defRPr/>
            </a:pPr>
            <a:r>
              <a:rPr lang="en-GB" altLang="en-US" dirty="0">
                <a:latin typeface="Calibri" panose="020F0502020204030204" pitchFamily="34" charset="0"/>
                <a:ea typeface="SimHei" pitchFamily="49" charset="-122"/>
                <a:cs typeface="Calibri" panose="020F0502020204030204" pitchFamily="34" charset="0"/>
              </a:rPr>
              <a:t>Chair of Governors</a:t>
            </a:r>
          </a:p>
          <a:p>
            <a:pPr>
              <a:buFontTx/>
              <a:buNone/>
              <a:defRPr/>
            </a:pPr>
            <a:endParaRPr lang="en-GB" altLang="en-US" dirty="0">
              <a:latin typeface="Comic Sans MS" panose="030F0702030302020204" pitchFamily="66" charset="0"/>
              <a:ea typeface="SimHei" pitchFamily="49" charset="-122"/>
            </a:endParaRPr>
          </a:p>
          <a:p>
            <a:pPr>
              <a:defRPr/>
            </a:pPr>
            <a:endParaRPr lang="en-GB" altLang="en-US" dirty="0">
              <a:latin typeface="Comic Sans MS" panose="030F0702030302020204" pitchFamily="66" charset="0"/>
              <a:ea typeface="SimHei" pitchFamily="49" charset="-122"/>
            </a:endParaRPr>
          </a:p>
          <a:p>
            <a:pPr>
              <a:buFontTx/>
              <a:buNone/>
              <a:defRPr/>
            </a:pPr>
            <a:endParaRPr lang="en-GB" altLang="en-US" dirty="0">
              <a:latin typeface="Comic Sans MS" panose="030F0702030302020204" pitchFamily="66" charset="0"/>
              <a:ea typeface="SimHei" pitchFamily="49" charset="-122"/>
            </a:endParaRPr>
          </a:p>
        </p:txBody>
      </p:sp>
      <p:pic>
        <p:nvPicPr>
          <p:cNvPr id="11268" name="Picture 3">
            <a:extLst>
              <a:ext uri="{FF2B5EF4-FFF2-40B4-BE49-F238E27FC236}">
                <a16:creationId xmlns:a16="http://schemas.microsoft.com/office/drawing/2014/main" id="{08D59C03-4616-0B55-2943-ACA91990F2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2973" y="1721498"/>
            <a:ext cx="1212850"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erson wearing glasses and a black jacket&#10;&#10;Description automatically generated with low confidence">
            <a:extLst>
              <a:ext uri="{FF2B5EF4-FFF2-40B4-BE49-F238E27FC236}">
                <a16:creationId xmlns:a16="http://schemas.microsoft.com/office/drawing/2014/main" id="{9B4FFB29-FEF8-A19D-60E8-CC204E69F5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750520" y="4260916"/>
            <a:ext cx="2036189" cy="152714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8F072-7D3B-5B6F-0C33-E6F292302B7A}"/>
              </a:ext>
            </a:extLst>
          </p:cNvPr>
          <p:cNvSpPr>
            <a:spLocks noGrp="1"/>
          </p:cNvSpPr>
          <p:nvPr>
            <p:ph type="title"/>
          </p:nvPr>
        </p:nvSpPr>
        <p:spPr/>
        <p:txBody>
          <a:bodyPr/>
          <a:lstStyle/>
          <a:p>
            <a:r>
              <a:rPr lang="en-GB" dirty="0"/>
              <a:t>Senior Leadership Team</a:t>
            </a:r>
          </a:p>
        </p:txBody>
      </p:sp>
      <p:pic>
        <p:nvPicPr>
          <p:cNvPr id="4" name="Content Placeholder 3">
            <a:extLst>
              <a:ext uri="{FF2B5EF4-FFF2-40B4-BE49-F238E27FC236}">
                <a16:creationId xmlns:a16="http://schemas.microsoft.com/office/drawing/2014/main" id="{5D4F3884-4DB2-127C-AD67-E256E9951250}"/>
              </a:ext>
            </a:extLst>
          </p:cNvPr>
          <p:cNvPicPr>
            <a:picLocks noGrp="1" noChangeAspect="1"/>
          </p:cNvPicPr>
          <p:nvPr>
            <p:ph idx="1"/>
          </p:nvPr>
        </p:nvPicPr>
        <p:blipFill>
          <a:blip r:embed="rId2"/>
          <a:stretch>
            <a:fillRect/>
          </a:stretch>
        </p:blipFill>
        <p:spPr>
          <a:xfrm rot="5400000">
            <a:off x="6622991" y="1578678"/>
            <a:ext cx="1968879" cy="1470582"/>
          </a:xfrm>
          <a:prstGeom prst="rect">
            <a:avLst/>
          </a:prstGeom>
        </p:spPr>
      </p:pic>
      <p:pic>
        <p:nvPicPr>
          <p:cNvPr id="5" name="Picture 1">
            <a:extLst>
              <a:ext uri="{FF2B5EF4-FFF2-40B4-BE49-F238E27FC236}">
                <a16:creationId xmlns:a16="http://schemas.microsoft.com/office/drawing/2014/main" id="{F1E75D74-5D75-20E3-2506-C00F7903F0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64" t="3538" r="7004"/>
          <a:stretch/>
        </p:blipFill>
        <p:spPr bwMode="auto">
          <a:xfrm>
            <a:off x="4697821" y="2429975"/>
            <a:ext cx="1425545" cy="1736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B60481AC-0A0E-3886-E8AC-A03321D71BDC}"/>
              </a:ext>
            </a:extLst>
          </p:cNvPr>
          <p:cNvSpPr txBox="1"/>
          <p:nvPr/>
        </p:nvSpPr>
        <p:spPr>
          <a:xfrm>
            <a:off x="958456" y="1384193"/>
            <a:ext cx="4572000" cy="8586966"/>
          </a:xfrm>
          <a:prstGeom prst="rect">
            <a:avLst/>
          </a:prstGeom>
          <a:noFill/>
        </p:spPr>
        <p:txBody>
          <a:bodyPr wrap="square">
            <a:spAutoFit/>
          </a:bodyPr>
          <a:lstStyle/>
          <a:p>
            <a:pPr>
              <a:defRPr/>
            </a:pPr>
            <a:r>
              <a:rPr lang="en-GB" altLang="en-US" sz="2400" dirty="0">
                <a:solidFill>
                  <a:srgbClr val="FF0000"/>
                </a:solidFill>
                <a:latin typeface="Calibri" panose="020F0502020204030204" pitchFamily="34" charset="0"/>
                <a:ea typeface="SimHei" pitchFamily="49" charset="-122"/>
                <a:cs typeface="Calibri" panose="020F0502020204030204" pitchFamily="34" charset="0"/>
              </a:rPr>
              <a:t>Mrs Ogden</a:t>
            </a:r>
          </a:p>
          <a:p>
            <a:pPr>
              <a:defRPr/>
            </a:pPr>
            <a:r>
              <a:rPr lang="en-GB" altLang="en-US" sz="2400" dirty="0">
                <a:latin typeface="Calibri" panose="020F0502020204030204" pitchFamily="34" charset="0"/>
                <a:ea typeface="SimHei" pitchFamily="49" charset="-122"/>
                <a:cs typeface="Calibri" panose="020F0502020204030204" pitchFamily="34" charset="0"/>
              </a:rPr>
              <a:t>Assistant Headteacher and </a:t>
            </a:r>
          </a:p>
          <a:p>
            <a:pPr marL="0" indent="0">
              <a:buFontTx/>
              <a:buNone/>
              <a:defRPr/>
            </a:pPr>
            <a:r>
              <a:rPr lang="en-GB" altLang="en-US" dirty="0">
                <a:latin typeface="Calibri" panose="020F0502020204030204" pitchFamily="34" charset="0"/>
                <a:ea typeface="SimHei" pitchFamily="49" charset="-122"/>
                <a:cs typeface="Calibri" panose="020F0502020204030204" pitchFamily="34" charset="0"/>
              </a:rPr>
              <a:t>SENDCo</a:t>
            </a:r>
            <a:endParaRPr lang="en-GB" altLang="en-US" sz="2400" dirty="0">
              <a:latin typeface="Calibri" panose="020F0502020204030204" pitchFamily="34" charset="0"/>
              <a:ea typeface="SimHei" pitchFamily="49" charset="-122"/>
              <a:cs typeface="Calibri" panose="020F0502020204030204" pitchFamily="34" charset="0"/>
            </a:endParaRPr>
          </a:p>
          <a:p>
            <a:pPr marL="0" indent="0">
              <a:buFontTx/>
              <a:buNone/>
              <a:defRPr/>
            </a:pPr>
            <a:endParaRPr lang="en-GB" altLang="en-US" dirty="0">
              <a:latin typeface="Calibri" panose="020F0502020204030204" pitchFamily="34" charset="0"/>
              <a:ea typeface="SimHei" pitchFamily="49" charset="-122"/>
              <a:cs typeface="Calibri" panose="020F0502020204030204" pitchFamily="34" charset="0"/>
            </a:endParaRPr>
          </a:p>
          <a:p>
            <a:pPr marL="0" indent="0">
              <a:buFontTx/>
              <a:buNone/>
              <a:defRPr/>
            </a:pPr>
            <a:endParaRPr lang="en-GB" altLang="en-US" dirty="0">
              <a:latin typeface="Calibri" panose="020F0502020204030204" pitchFamily="34" charset="0"/>
              <a:ea typeface="SimHei" pitchFamily="49" charset="-122"/>
              <a:cs typeface="Calibri" panose="020F0502020204030204" pitchFamily="34" charset="0"/>
            </a:endParaRPr>
          </a:p>
          <a:p>
            <a:pPr marL="0" indent="0">
              <a:buFontTx/>
              <a:buNone/>
              <a:defRPr/>
            </a:pPr>
            <a:r>
              <a:rPr lang="en-GB" altLang="en-US" dirty="0">
                <a:solidFill>
                  <a:srgbClr val="FF0000"/>
                </a:solidFill>
                <a:latin typeface="Calibri" panose="020F0502020204030204" pitchFamily="34" charset="0"/>
                <a:ea typeface="SimHei" pitchFamily="49" charset="-122"/>
                <a:cs typeface="Calibri" panose="020F0502020204030204" pitchFamily="34" charset="0"/>
              </a:rPr>
              <a:t>Mrs Williams</a:t>
            </a:r>
          </a:p>
          <a:p>
            <a:pPr marL="0" indent="0">
              <a:buFontTx/>
              <a:buNone/>
              <a:defRPr/>
            </a:pPr>
            <a:r>
              <a:rPr lang="en-GB" altLang="en-US" dirty="0">
                <a:latin typeface="Calibri" panose="020F0502020204030204" pitchFamily="34" charset="0"/>
                <a:ea typeface="SimHei" pitchFamily="49" charset="-122"/>
                <a:cs typeface="Calibri" panose="020F0502020204030204" pitchFamily="34" charset="0"/>
              </a:rPr>
              <a:t>Assistant Headteacher</a:t>
            </a:r>
          </a:p>
          <a:p>
            <a:pPr marL="0" indent="0">
              <a:buFontTx/>
              <a:buNone/>
              <a:defRPr/>
            </a:pPr>
            <a:endParaRPr lang="en-GB" altLang="en-US" dirty="0">
              <a:latin typeface="Calibri" panose="020F0502020204030204" pitchFamily="34" charset="0"/>
              <a:ea typeface="SimHei" pitchFamily="49" charset="-122"/>
              <a:cs typeface="Calibri" panose="020F0502020204030204" pitchFamily="34" charset="0"/>
            </a:endParaRPr>
          </a:p>
          <a:p>
            <a:pPr marL="0" indent="0">
              <a:buFontTx/>
              <a:buNone/>
              <a:defRPr/>
            </a:pPr>
            <a:endParaRPr lang="en-GB" altLang="en-US" dirty="0">
              <a:latin typeface="Calibri" panose="020F0502020204030204" pitchFamily="34" charset="0"/>
              <a:ea typeface="SimHei" pitchFamily="49" charset="-122"/>
              <a:cs typeface="Calibri" panose="020F0502020204030204" pitchFamily="34" charset="0"/>
            </a:endParaRPr>
          </a:p>
          <a:p>
            <a:pPr marL="0" indent="0">
              <a:buFontTx/>
              <a:buNone/>
              <a:defRPr/>
            </a:pPr>
            <a:endParaRPr lang="en-GB" altLang="en-US" dirty="0">
              <a:latin typeface="Calibri" panose="020F0502020204030204" pitchFamily="34" charset="0"/>
              <a:ea typeface="SimHei" pitchFamily="49" charset="-122"/>
              <a:cs typeface="Calibri" panose="020F0502020204030204" pitchFamily="34" charset="0"/>
            </a:endParaRPr>
          </a:p>
          <a:p>
            <a:pPr marL="0" indent="0">
              <a:buFontTx/>
              <a:buNone/>
              <a:defRPr/>
            </a:pPr>
            <a:endParaRPr lang="en-GB" altLang="en-US" dirty="0">
              <a:latin typeface="Calibri" panose="020F0502020204030204" pitchFamily="34" charset="0"/>
              <a:ea typeface="SimHei" pitchFamily="49" charset="-122"/>
              <a:cs typeface="Calibri" panose="020F0502020204030204" pitchFamily="34" charset="0"/>
            </a:endParaRPr>
          </a:p>
          <a:p>
            <a:pPr>
              <a:defRPr/>
            </a:pPr>
            <a:r>
              <a:rPr lang="en-GB" altLang="en-US" sz="2400" dirty="0">
                <a:solidFill>
                  <a:srgbClr val="FF0000"/>
                </a:solidFill>
                <a:latin typeface="Calibri" panose="020F0502020204030204" pitchFamily="34" charset="0"/>
                <a:ea typeface="SimHei" pitchFamily="49" charset="-122"/>
                <a:cs typeface="Calibri" panose="020F0502020204030204" pitchFamily="34" charset="0"/>
              </a:rPr>
              <a:t>Mrs Millard</a:t>
            </a:r>
          </a:p>
          <a:p>
            <a:pPr marL="0" indent="0">
              <a:buNone/>
              <a:defRPr/>
            </a:pPr>
            <a:r>
              <a:rPr lang="en-GB" altLang="en-US" sz="2400" dirty="0">
                <a:latin typeface="Calibri" panose="020F0502020204030204" pitchFamily="34" charset="0"/>
                <a:ea typeface="SimHei" pitchFamily="49" charset="-122"/>
                <a:cs typeface="Calibri" panose="020F0502020204030204" pitchFamily="34" charset="0"/>
              </a:rPr>
              <a:t> Inclusion Lead</a:t>
            </a:r>
          </a:p>
          <a:p>
            <a:pPr marL="0" indent="0">
              <a:buNone/>
              <a:defRPr/>
            </a:pPr>
            <a:endParaRPr lang="en-GB" altLang="en-US" dirty="0">
              <a:latin typeface="Calibri" panose="020F0502020204030204" pitchFamily="34" charset="0"/>
              <a:ea typeface="SimHei" pitchFamily="49" charset="-122"/>
              <a:cs typeface="Calibri" panose="020F0502020204030204" pitchFamily="34" charset="0"/>
            </a:endParaRPr>
          </a:p>
          <a:p>
            <a:pPr marL="0" indent="0">
              <a:buNone/>
              <a:defRPr/>
            </a:pPr>
            <a:endParaRPr lang="en-GB" altLang="en-US" sz="2400" dirty="0">
              <a:latin typeface="Calibri" panose="020F0502020204030204" pitchFamily="34" charset="0"/>
              <a:ea typeface="SimHei" pitchFamily="49" charset="-122"/>
              <a:cs typeface="Calibri" panose="020F0502020204030204" pitchFamily="34" charset="0"/>
            </a:endParaRPr>
          </a:p>
          <a:p>
            <a:pPr marL="0" indent="0">
              <a:buNone/>
              <a:defRPr/>
            </a:pPr>
            <a:endParaRPr lang="en-GB" altLang="en-US" sz="2400" dirty="0">
              <a:latin typeface="Calibri" panose="020F0502020204030204" pitchFamily="34" charset="0"/>
              <a:ea typeface="SimHei" pitchFamily="49" charset="-122"/>
              <a:cs typeface="Calibri" panose="020F0502020204030204" pitchFamily="34" charset="0"/>
            </a:endParaRPr>
          </a:p>
          <a:p>
            <a:pPr marL="0" indent="0">
              <a:buNone/>
              <a:defRPr/>
            </a:pPr>
            <a:endParaRPr lang="en-GB" altLang="en-US" dirty="0">
              <a:latin typeface="Calibri" panose="020F0502020204030204" pitchFamily="34" charset="0"/>
              <a:ea typeface="SimHei" pitchFamily="49" charset="-122"/>
              <a:cs typeface="Calibri" panose="020F0502020204030204" pitchFamily="34" charset="0"/>
            </a:endParaRPr>
          </a:p>
          <a:p>
            <a:pPr marL="0" indent="0">
              <a:buNone/>
              <a:defRPr/>
            </a:pPr>
            <a:endParaRPr lang="en-GB" altLang="en-US" sz="2400" dirty="0">
              <a:latin typeface="Calibri" panose="020F0502020204030204" pitchFamily="34" charset="0"/>
              <a:ea typeface="SimHei" pitchFamily="49" charset="-122"/>
              <a:cs typeface="Calibri" panose="020F0502020204030204" pitchFamily="34" charset="0"/>
            </a:endParaRPr>
          </a:p>
          <a:p>
            <a:pPr marL="0" indent="0">
              <a:buNone/>
              <a:defRPr/>
            </a:pPr>
            <a:endParaRPr lang="en-GB" altLang="en-US" dirty="0">
              <a:latin typeface="Calibri" panose="020F0502020204030204" pitchFamily="34" charset="0"/>
              <a:ea typeface="SimHei" pitchFamily="49" charset="-122"/>
              <a:cs typeface="Calibri" panose="020F0502020204030204" pitchFamily="34" charset="0"/>
            </a:endParaRPr>
          </a:p>
          <a:p>
            <a:pPr marL="0" indent="0">
              <a:buNone/>
              <a:defRPr/>
            </a:pPr>
            <a:endParaRPr lang="en-GB" altLang="en-US" sz="2400" dirty="0">
              <a:latin typeface="Calibri" panose="020F0502020204030204" pitchFamily="34" charset="0"/>
              <a:ea typeface="SimHei" pitchFamily="49" charset="-122"/>
              <a:cs typeface="Calibri" panose="020F0502020204030204" pitchFamily="34" charset="0"/>
            </a:endParaRPr>
          </a:p>
          <a:p>
            <a:pPr marL="0" indent="0">
              <a:buNone/>
              <a:defRPr/>
            </a:pPr>
            <a:endParaRPr lang="en-GB" altLang="en-US" dirty="0">
              <a:latin typeface="Calibri" panose="020F0502020204030204" pitchFamily="34" charset="0"/>
              <a:ea typeface="SimHei" pitchFamily="49" charset="-122"/>
              <a:cs typeface="Calibri" panose="020F0502020204030204" pitchFamily="34" charset="0"/>
            </a:endParaRPr>
          </a:p>
          <a:p>
            <a:pPr marL="0" indent="0">
              <a:buNone/>
              <a:defRPr/>
            </a:pPr>
            <a:endParaRPr lang="en-GB" altLang="en-US" sz="2400" dirty="0">
              <a:latin typeface="Calibri" panose="020F0502020204030204" pitchFamily="34" charset="0"/>
              <a:ea typeface="SimHei" pitchFamily="49" charset="-122"/>
              <a:cs typeface="Calibri" panose="020F0502020204030204" pitchFamily="34" charset="0"/>
            </a:endParaRPr>
          </a:p>
          <a:p>
            <a:pPr marL="0" indent="0">
              <a:buNone/>
              <a:defRPr/>
            </a:pPr>
            <a:endParaRPr lang="en-GB" altLang="en-US" sz="2400" dirty="0">
              <a:latin typeface="Calibri" panose="020F0502020204030204" pitchFamily="34" charset="0"/>
              <a:ea typeface="SimHei" pitchFamily="49" charset="-122"/>
              <a:cs typeface="Calibri" panose="020F0502020204030204" pitchFamily="34" charset="0"/>
            </a:endParaRPr>
          </a:p>
        </p:txBody>
      </p:sp>
      <p:pic>
        <p:nvPicPr>
          <p:cNvPr id="11" name="Picture 10" descr="A picture containing person, clothing, human face, ground&#10;&#10;Description automatically generated">
            <a:extLst>
              <a:ext uri="{FF2B5EF4-FFF2-40B4-BE49-F238E27FC236}">
                <a16:creationId xmlns:a16="http://schemas.microsoft.com/office/drawing/2014/main" id="{68E28F6E-50C7-5944-7394-71D455F889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509640" y="4521385"/>
            <a:ext cx="2195577" cy="1646683"/>
          </a:xfrm>
          <a:prstGeom prst="rect">
            <a:avLst/>
          </a:prstGeom>
        </p:spPr>
      </p:pic>
    </p:spTree>
    <p:extLst>
      <p:ext uri="{BB962C8B-B14F-4D97-AF65-F5344CB8AC3E}">
        <p14:creationId xmlns:p14="http://schemas.microsoft.com/office/powerpoint/2010/main" val="1054877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8F399E51-DB92-EC35-4D42-DBD096588F01}"/>
              </a:ext>
            </a:extLst>
          </p:cNvPr>
          <p:cNvSpPr>
            <a:spLocks noGrp="1" noChangeArrowheads="1"/>
          </p:cNvSpPr>
          <p:nvPr>
            <p:ph type="title"/>
          </p:nvPr>
        </p:nvSpPr>
        <p:spPr>
          <a:xfrm>
            <a:off x="2157413" y="455613"/>
            <a:ext cx="5346700" cy="839787"/>
          </a:xfrm>
        </p:spPr>
        <p:txBody>
          <a:bodyPr/>
          <a:lstStyle/>
          <a:p>
            <a:r>
              <a:rPr lang="en-GB" altLang="en-US" sz="4800">
                <a:latin typeface="Calibri" panose="020F0502020204030204" pitchFamily="34" charset="0"/>
                <a:cs typeface="Calibri" panose="020F0502020204030204" pitchFamily="34" charset="0"/>
              </a:rPr>
              <a:t>EYFS Team</a:t>
            </a:r>
          </a:p>
        </p:txBody>
      </p:sp>
      <p:sp>
        <p:nvSpPr>
          <p:cNvPr id="7170" name="Content Placeholder 2">
            <a:extLst>
              <a:ext uri="{FF2B5EF4-FFF2-40B4-BE49-F238E27FC236}">
                <a16:creationId xmlns:a16="http://schemas.microsoft.com/office/drawing/2014/main" id="{26D7C98E-DFC3-02BF-9E12-8C572814211A}"/>
              </a:ext>
            </a:extLst>
          </p:cNvPr>
          <p:cNvSpPr>
            <a:spLocks noGrp="1"/>
          </p:cNvSpPr>
          <p:nvPr>
            <p:ph idx="1"/>
          </p:nvPr>
        </p:nvSpPr>
        <p:spPr>
          <a:xfrm>
            <a:off x="1066800" y="1801813"/>
            <a:ext cx="7620000" cy="4703762"/>
          </a:xfrm>
        </p:spPr>
        <p:txBody>
          <a:bodyPr/>
          <a:lstStyle/>
          <a:p>
            <a:pPr>
              <a:defRPr/>
            </a:pPr>
            <a:r>
              <a:rPr lang="en-GB" altLang="en-US" sz="2800" dirty="0">
                <a:solidFill>
                  <a:srgbClr val="FF0000"/>
                </a:solidFill>
                <a:latin typeface="Calibri" panose="020F0502020204030204" pitchFamily="34" charset="0"/>
                <a:ea typeface="SimHei" pitchFamily="49" charset="-122"/>
                <a:cs typeface="Calibri" panose="020F0502020204030204" pitchFamily="34" charset="0"/>
              </a:rPr>
              <a:t>Mr Smith</a:t>
            </a:r>
          </a:p>
          <a:p>
            <a:pPr marL="0" indent="0">
              <a:buFontTx/>
              <a:buNone/>
              <a:defRPr/>
            </a:pPr>
            <a:r>
              <a:rPr lang="en-GB" altLang="en-US" sz="2800" dirty="0">
                <a:latin typeface="Calibri" panose="020F0502020204030204" pitchFamily="34" charset="0"/>
                <a:ea typeface="SimHei" pitchFamily="49" charset="-122"/>
                <a:cs typeface="Calibri" panose="020F0502020204030204" pitchFamily="34" charset="0"/>
              </a:rPr>
              <a:t>   Ladybirds Class Teacher</a:t>
            </a:r>
          </a:p>
          <a:p>
            <a:pPr marL="0" indent="0">
              <a:buFontTx/>
              <a:buNone/>
              <a:defRPr/>
            </a:pPr>
            <a:endParaRPr lang="en-GB" altLang="en-US" sz="2800" dirty="0">
              <a:latin typeface="Calibri" panose="020F0502020204030204" pitchFamily="34" charset="0"/>
              <a:ea typeface="SimHei" pitchFamily="49" charset="-122"/>
              <a:cs typeface="Calibri" panose="020F0502020204030204" pitchFamily="34" charset="0"/>
            </a:endParaRPr>
          </a:p>
          <a:p>
            <a:pPr>
              <a:defRPr/>
            </a:pPr>
            <a:r>
              <a:rPr lang="en-GB" altLang="en-US" sz="2800" dirty="0">
                <a:solidFill>
                  <a:srgbClr val="FF0000"/>
                </a:solidFill>
                <a:latin typeface="Calibri" panose="020F0502020204030204" pitchFamily="34" charset="0"/>
                <a:ea typeface="SimHei" pitchFamily="49" charset="-122"/>
                <a:cs typeface="Calibri" panose="020F0502020204030204" pitchFamily="34" charset="0"/>
              </a:rPr>
              <a:t>Mrs Williams</a:t>
            </a:r>
          </a:p>
          <a:p>
            <a:pPr marL="0" indent="0">
              <a:buNone/>
              <a:defRPr/>
            </a:pPr>
            <a:r>
              <a:rPr lang="en-GB" altLang="en-US" sz="2800" dirty="0">
                <a:latin typeface="Calibri" panose="020F0502020204030204" pitchFamily="34" charset="0"/>
                <a:ea typeface="SimHei" pitchFamily="49" charset="-122"/>
                <a:cs typeface="Calibri" panose="020F0502020204030204" pitchFamily="34" charset="0"/>
              </a:rPr>
              <a:t>Teaching Assistant </a:t>
            </a:r>
          </a:p>
          <a:p>
            <a:pPr>
              <a:buFontTx/>
              <a:buNone/>
              <a:defRPr/>
            </a:pPr>
            <a:endParaRPr lang="en-GB" altLang="en-US" sz="2000" dirty="0">
              <a:latin typeface="Comic Sans MS" panose="030F0702030302020204" pitchFamily="66" charset="0"/>
              <a:ea typeface="SimHei" pitchFamily="49" charset="-122"/>
            </a:endParaRPr>
          </a:p>
          <a:p>
            <a:pPr>
              <a:defRPr/>
            </a:pPr>
            <a:r>
              <a:rPr lang="en-GB" altLang="en-US" sz="2800" dirty="0">
                <a:solidFill>
                  <a:srgbClr val="FF0000"/>
                </a:solidFill>
                <a:latin typeface="Calibri" panose="020F0502020204030204" pitchFamily="34" charset="0"/>
                <a:ea typeface="SimHei" pitchFamily="49" charset="-122"/>
                <a:cs typeface="Calibri" panose="020F0502020204030204" pitchFamily="34" charset="0"/>
              </a:rPr>
              <a:t>Mrs Glass</a:t>
            </a:r>
          </a:p>
          <a:p>
            <a:pPr marL="0" indent="0">
              <a:buNone/>
              <a:defRPr/>
            </a:pPr>
            <a:r>
              <a:rPr lang="en-GB" altLang="en-US" sz="2800" dirty="0">
                <a:latin typeface="Calibri" panose="020F0502020204030204" pitchFamily="34" charset="0"/>
                <a:ea typeface="SimHei" pitchFamily="49" charset="-122"/>
                <a:cs typeface="Calibri" panose="020F0502020204030204" pitchFamily="34" charset="0"/>
              </a:rPr>
              <a:t>Teaching Assistant</a:t>
            </a:r>
          </a:p>
          <a:p>
            <a:pPr>
              <a:buFontTx/>
              <a:buNone/>
              <a:defRPr/>
            </a:pPr>
            <a:endParaRPr lang="en-GB" altLang="en-US" dirty="0">
              <a:latin typeface="Comic Sans MS" panose="030F0702030302020204" pitchFamily="66" charset="0"/>
              <a:ea typeface="SimHei" pitchFamily="49" charset="-122"/>
            </a:endParaRPr>
          </a:p>
          <a:p>
            <a:pPr>
              <a:defRPr/>
            </a:pPr>
            <a:endParaRPr lang="en-GB" altLang="en-US" dirty="0">
              <a:latin typeface="Comic Sans MS" panose="030F0702030302020204" pitchFamily="66" charset="0"/>
              <a:ea typeface="SimHei" pitchFamily="49" charset="-122"/>
            </a:endParaRPr>
          </a:p>
          <a:p>
            <a:pPr>
              <a:buFontTx/>
              <a:buNone/>
              <a:defRPr/>
            </a:pPr>
            <a:endParaRPr lang="en-GB" altLang="en-US" dirty="0">
              <a:latin typeface="Comic Sans MS" panose="030F0702030302020204" pitchFamily="66" charset="0"/>
              <a:ea typeface="SimHei" pitchFamily="49" charset="-122"/>
            </a:endParaRPr>
          </a:p>
        </p:txBody>
      </p:sp>
      <p:pic>
        <p:nvPicPr>
          <p:cNvPr id="13316" name="Picture 1">
            <a:extLst>
              <a:ext uri="{FF2B5EF4-FFF2-40B4-BE49-F238E27FC236}">
                <a16:creationId xmlns:a16="http://schemas.microsoft.com/office/drawing/2014/main" id="{66BAF951-12C3-5DAC-4F3C-373C5ADD5B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352425"/>
            <a:ext cx="1573213"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55990760-DD26-8C02-D94B-9E7A5F9B2FA6}"/>
              </a:ext>
            </a:extLst>
          </p:cNvPr>
          <p:cNvPicPr>
            <a:picLocks noChangeAspect="1"/>
          </p:cNvPicPr>
          <p:nvPr/>
        </p:nvPicPr>
        <p:blipFill>
          <a:blip r:embed="rId4"/>
          <a:stretch>
            <a:fillRect/>
          </a:stretch>
        </p:blipFill>
        <p:spPr>
          <a:xfrm>
            <a:off x="3990375" y="2838153"/>
            <a:ext cx="2093360" cy="1762223"/>
          </a:xfrm>
          <a:prstGeom prst="rect">
            <a:avLst/>
          </a:prstGeom>
        </p:spPr>
      </p:pic>
      <p:pic>
        <p:nvPicPr>
          <p:cNvPr id="5" name="Picture 4">
            <a:extLst>
              <a:ext uri="{FF2B5EF4-FFF2-40B4-BE49-F238E27FC236}">
                <a16:creationId xmlns:a16="http://schemas.microsoft.com/office/drawing/2014/main" id="{97FDB160-DE05-9755-5483-2FA5F14507A7}"/>
              </a:ext>
            </a:extLst>
          </p:cNvPr>
          <p:cNvPicPr>
            <a:picLocks noChangeAspect="1"/>
          </p:cNvPicPr>
          <p:nvPr/>
        </p:nvPicPr>
        <p:blipFill>
          <a:blip r:embed="rId5"/>
          <a:stretch>
            <a:fillRect/>
          </a:stretch>
        </p:blipFill>
        <p:spPr>
          <a:xfrm>
            <a:off x="6214950" y="1514475"/>
            <a:ext cx="2096622" cy="1762222"/>
          </a:xfrm>
          <a:prstGeom prst="rect">
            <a:avLst/>
          </a:prstGeom>
        </p:spPr>
      </p:pic>
      <p:pic>
        <p:nvPicPr>
          <p:cNvPr id="4" name="Picture 3" descr="A person in a blue shirt&#10;&#10;Description automatically generated with medium confidence">
            <a:extLst>
              <a:ext uri="{FF2B5EF4-FFF2-40B4-BE49-F238E27FC236}">
                <a16:creationId xmlns:a16="http://schemas.microsoft.com/office/drawing/2014/main" id="{39D477D5-EA3F-A9FC-3A99-5E9C71C4306E}"/>
              </a:ext>
            </a:extLst>
          </p:cNvPr>
          <p:cNvPicPr>
            <a:picLocks noChangeAspect="1"/>
          </p:cNvPicPr>
          <p:nvPr/>
        </p:nvPicPr>
        <p:blipFill rotWithShape="1">
          <a:blip r:embed="rId6">
            <a:extLst>
              <a:ext uri="{28A0092B-C50C-407E-A947-70E740481C1C}">
                <a14:useLocalDpi xmlns:a14="http://schemas.microsoft.com/office/drawing/2010/main" val="0"/>
              </a:ext>
            </a:extLst>
          </a:blip>
          <a:srcRect l="21938" r="22127"/>
          <a:stretch/>
        </p:blipFill>
        <p:spPr>
          <a:xfrm rot="5400000">
            <a:off x="4256462" y="4469325"/>
            <a:ext cx="1561186" cy="209335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EAD0D99C-F19B-180A-9F41-0DAF9FE4062D}"/>
              </a:ext>
            </a:extLst>
          </p:cNvPr>
          <p:cNvSpPr>
            <a:spLocks noGrp="1" noChangeArrowheads="1"/>
          </p:cNvSpPr>
          <p:nvPr>
            <p:ph type="title"/>
          </p:nvPr>
        </p:nvSpPr>
        <p:spPr>
          <a:xfrm>
            <a:off x="1066800" y="714375"/>
            <a:ext cx="7620000" cy="193675"/>
          </a:xfrm>
        </p:spPr>
        <p:txBody>
          <a:bodyPr/>
          <a:lstStyle/>
          <a:p>
            <a:pPr eaLnBrk="1" hangingPunct="1"/>
            <a:br>
              <a:rPr lang="en-GB" altLang="en-US" dirty="0">
                <a:latin typeface="Comic Sans MS" panose="030F0702030302020204" pitchFamily="66" charset="0"/>
              </a:rPr>
            </a:br>
            <a:r>
              <a:rPr lang="en-GB" altLang="en-US" sz="3200" dirty="0">
                <a:latin typeface="Calibri" panose="020F0502020204030204" pitchFamily="34" charset="0"/>
                <a:cs typeface="Calibri" panose="020F0502020204030204" pitchFamily="34" charset="0"/>
              </a:rPr>
              <a:t>Ladybirds Class</a:t>
            </a:r>
          </a:p>
        </p:txBody>
      </p:sp>
      <p:sp>
        <p:nvSpPr>
          <p:cNvPr id="17411" name="Rectangle 3">
            <a:extLst>
              <a:ext uri="{FF2B5EF4-FFF2-40B4-BE49-F238E27FC236}">
                <a16:creationId xmlns:a16="http://schemas.microsoft.com/office/drawing/2014/main" id="{E72A3521-149E-8B1D-017A-6917B8840548}"/>
              </a:ext>
            </a:extLst>
          </p:cNvPr>
          <p:cNvSpPr>
            <a:spLocks noGrp="1" noChangeArrowheads="1"/>
          </p:cNvSpPr>
          <p:nvPr>
            <p:ph idx="1"/>
          </p:nvPr>
        </p:nvSpPr>
        <p:spPr>
          <a:xfrm>
            <a:off x="983456" y="1347286"/>
            <a:ext cx="7786688" cy="5256213"/>
          </a:xfrm>
        </p:spPr>
        <p:txBody>
          <a:bodyPr/>
          <a:lstStyle/>
          <a:p>
            <a:pPr eaLnBrk="1" hangingPunct="1">
              <a:lnSpc>
                <a:spcPct val="90000"/>
              </a:lnSpc>
              <a:defRPr/>
            </a:pPr>
            <a:endParaRPr lang="en-GB" dirty="0">
              <a:latin typeface="Comic Sans MS" pitchFamily="66" charset="0"/>
            </a:endParaRPr>
          </a:p>
          <a:p>
            <a:pPr eaLnBrk="1" hangingPunct="1">
              <a:lnSpc>
                <a:spcPct val="90000"/>
              </a:lnSpc>
              <a:defRPr/>
            </a:pPr>
            <a:r>
              <a:rPr lang="en-GB" sz="2800" dirty="0">
                <a:latin typeface="Calibri" panose="020F0502020204030204" pitchFamily="34" charset="0"/>
                <a:cs typeface="Calibri" panose="020F0502020204030204" pitchFamily="34" charset="0"/>
              </a:rPr>
              <a:t>We have planned a very exciting new curriculum.</a:t>
            </a:r>
          </a:p>
          <a:p>
            <a:pPr marL="0" indent="0" eaLnBrk="1" hangingPunct="1">
              <a:lnSpc>
                <a:spcPct val="90000"/>
              </a:lnSpc>
              <a:buNone/>
              <a:defRPr/>
            </a:pPr>
            <a:r>
              <a:rPr lang="en-GB" sz="2800" dirty="0">
                <a:latin typeface="Calibri" panose="020F0502020204030204" pitchFamily="34" charset="0"/>
                <a:cs typeface="Calibri" panose="020F0502020204030204" pitchFamily="34" charset="0"/>
              </a:rPr>
              <a:t>Our topics are: </a:t>
            </a:r>
          </a:p>
          <a:p>
            <a:pPr marL="0" indent="0" eaLnBrk="1" hangingPunct="1">
              <a:lnSpc>
                <a:spcPct val="90000"/>
              </a:lnSpc>
              <a:buNone/>
              <a:defRPr/>
            </a:pPr>
            <a:endParaRPr lang="en-GB" sz="2800" dirty="0">
              <a:latin typeface="Calibri" panose="020F0502020204030204" pitchFamily="34" charset="0"/>
              <a:cs typeface="Calibri" panose="020F0502020204030204" pitchFamily="34" charset="0"/>
            </a:endParaRPr>
          </a:p>
          <a:p>
            <a:pPr eaLnBrk="1" hangingPunct="1">
              <a:lnSpc>
                <a:spcPct val="90000"/>
              </a:lnSpc>
              <a:defRPr/>
            </a:pPr>
            <a:endParaRPr lang="en-GB" dirty="0">
              <a:latin typeface="Comic Sans MS" pitchFamily="66" charset="0"/>
            </a:endParaRPr>
          </a:p>
          <a:p>
            <a:pPr marL="0" indent="0" eaLnBrk="1" hangingPunct="1">
              <a:lnSpc>
                <a:spcPct val="90000"/>
              </a:lnSpc>
              <a:buFontTx/>
              <a:buNone/>
              <a:defRPr/>
            </a:pPr>
            <a:endParaRPr lang="en-GB" dirty="0">
              <a:latin typeface="Comic Sans MS" pitchFamily="66" charset="0"/>
            </a:endParaRPr>
          </a:p>
        </p:txBody>
      </p:sp>
      <p:pic>
        <p:nvPicPr>
          <p:cNvPr id="5" name="Picture 4">
            <a:extLst>
              <a:ext uri="{FF2B5EF4-FFF2-40B4-BE49-F238E27FC236}">
                <a16:creationId xmlns:a16="http://schemas.microsoft.com/office/drawing/2014/main" id="{9164A32F-26F6-636F-1A96-8F1BA3A21F9C}"/>
              </a:ext>
            </a:extLst>
          </p:cNvPr>
          <p:cNvPicPr>
            <a:picLocks noChangeAspect="1"/>
          </p:cNvPicPr>
          <p:nvPr/>
        </p:nvPicPr>
        <p:blipFill>
          <a:blip r:embed="rId3"/>
          <a:stretch>
            <a:fillRect/>
          </a:stretch>
        </p:blipFill>
        <p:spPr>
          <a:xfrm>
            <a:off x="1691680" y="340898"/>
            <a:ext cx="1572904" cy="1231499"/>
          </a:xfrm>
          <a:prstGeom prst="rect">
            <a:avLst/>
          </a:prstGeom>
        </p:spPr>
      </p:pic>
      <p:graphicFrame>
        <p:nvGraphicFramePr>
          <p:cNvPr id="2" name="Table 2">
            <a:extLst>
              <a:ext uri="{FF2B5EF4-FFF2-40B4-BE49-F238E27FC236}">
                <a16:creationId xmlns:a16="http://schemas.microsoft.com/office/drawing/2014/main" id="{6EE9E25F-B658-FAB2-6F13-4C776107CDE2}"/>
              </a:ext>
            </a:extLst>
          </p:cNvPr>
          <p:cNvGraphicFramePr>
            <a:graphicFrameLocks noGrp="1"/>
          </p:cNvGraphicFramePr>
          <p:nvPr>
            <p:extLst>
              <p:ext uri="{D42A27DB-BD31-4B8C-83A1-F6EECF244321}">
                <p14:modId xmlns:p14="http://schemas.microsoft.com/office/powerpoint/2010/main" val="3761413201"/>
              </p:ext>
            </p:extLst>
          </p:nvPr>
        </p:nvGraphicFramePr>
        <p:xfrm>
          <a:off x="2397550" y="3153791"/>
          <a:ext cx="4348900" cy="2743200"/>
        </p:xfrm>
        <a:graphic>
          <a:graphicData uri="http://schemas.openxmlformats.org/drawingml/2006/table">
            <a:tbl>
              <a:tblPr firstRow="1" bandRow="1">
                <a:tableStyleId>{C4B1156A-380E-4F78-BDF5-A606A8083BF9}</a:tableStyleId>
              </a:tblPr>
              <a:tblGrid>
                <a:gridCol w="1539712">
                  <a:extLst>
                    <a:ext uri="{9D8B030D-6E8A-4147-A177-3AD203B41FA5}">
                      <a16:colId xmlns:a16="http://schemas.microsoft.com/office/drawing/2014/main" val="1783120086"/>
                    </a:ext>
                  </a:extLst>
                </a:gridCol>
                <a:gridCol w="2809188">
                  <a:extLst>
                    <a:ext uri="{9D8B030D-6E8A-4147-A177-3AD203B41FA5}">
                      <a16:colId xmlns:a16="http://schemas.microsoft.com/office/drawing/2014/main" val="3752081689"/>
                    </a:ext>
                  </a:extLst>
                </a:gridCol>
              </a:tblGrid>
              <a:tr h="370840">
                <a:tc>
                  <a:txBody>
                    <a:bodyPr/>
                    <a:lstStyle/>
                    <a:p>
                      <a:r>
                        <a:rPr lang="en-GB" sz="2400" b="0" dirty="0">
                          <a:latin typeface="Calibri" panose="020F0502020204030204" pitchFamily="34" charset="0"/>
                          <a:cs typeface="Calibri" panose="020F0502020204030204" pitchFamily="34" charset="0"/>
                        </a:rPr>
                        <a:t>Autumn 1</a:t>
                      </a:r>
                    </a:p>
                  </a:txBody>
                  <a:tcPr/>
                </a:tc>
                <a:tc>
                  <a:txBody>
                    <a:bodyPr/>
                    <a:lstStyle/>
                    <a:p>
                      <a:r>
                        <a:rPr lang="en-GB" sz="2400" b="0" dirty="0">
                          <a:latin typeface="Calibri" panose="020F0502020204030204" pitchFamily="34" charset="0"/>
                          <a:cs typeface="Calibri" panose="020F0502020204030204" pitchFamily="34" charset="0"/>
                        </a:rPr>
                        <a:t>Marvellous Me</a:t>
                      </a:r>
                    </a:p>
                  </a:txBody>
                  <a:tcPr/>
                </a:tc>
                <a:extLst>
                  <a:ext uri="{0D108BD9-81ED-4DB2-BD59-A6C34878D82A}">
                    <a16:rowId xmlns:a16="http://schemas.microsoft.com/office/drawing/2014/main" val="1479351765"/>
                  </a:ext>
                </a:extLst>
              </a:tr>
              <a:tr h="370840">
                <a:tc>
                  <a:txBody>
                    <a:bodyPr/>
                    <a:lstStyle/>
                    <a:p>
                      <a:r>
                        <a:rPr lang="en-GB" sz="2400" dirty="0">
                          <a:latin typeface="Calibri" panose="020F0502020204030204" pitchFamily="34" charset="0"/>
                          <a:cs typeface="Calibri" panose="020F0502020204030204" pitchFamily="34" charset="0"/>
                        </a:rPr>
                        <a:t>Autumn 2</a:t>
                      </a:r>
                    </a:p>
                  </a:txBody>
                  <a:tcPr/>
                </a:tc>
                <a:tc>
                  <a:txBody>
                    <a:bodyPr/>
                    <a:lstStyle/>
                    <a:p>
                      <a:r>
                        <a:rPr lang="en-GB" sz="2400" dirty="0">
                          <a:latin typeface="Calibri" panose="020F0502020204030204" pitchFamily="34" charset="0"/>
                          <a:cs typeface="Calibri" panose="020F0502020204030204" pitchFamily="34" charset="0"/>
                        </a:rPr>
                        <a:t>Pole to Pole</a:t>
                      </a:r>
                    </a:p>
                  </a:txBody>
                  <a:tcPr/>
                </a:tc>
                <a:extLst>
                  <a:ext uri="{0D108BD9-81ED-4DB2-BD59-A6C34878D82A}">
                    <a16:rowId xmlns:a16="http://schemas.microsoft.com/office/drawing/2014/main" val="3028745381"/>
                  </a:ext>
                </a:extLst>
              </a:tr>
              <a:tr h="370840">
                <a:tc>
                  <a:txBody>
                    <a:bodyPr/>
                    <a:lstStyle/>
                    <a:p>
                      <a:r>
                        <a:rPr lang="en-GB" sz="2400" dirty="0">
                          <a:latin typeface="Calibri" panose="020F0502020204030204" pitchFamily="34" charset="0"/>
                          <a:cs typeface="Calibri" panose="020F0502020204030204" pitchFamily="34" charset="0"/>
                        </a:rPr>
                        <a:t>Spring 1</a:t>
                      </a:r>
                    </a:p>
                  </a:txBody>
                  <a:tcPr/>
                </a:tc>
                <a:tc>
                  <a:txBody>
                    <a:bodyPr/>
                    <a:lstStyle/>
                    <a:p>
                      <a:r>
                        <a:rPr lang="en-GB" sz="2400" dirty="0">
                          <a:latin typeface="Calibri" panose="020F0502020204030204" pitchFamily="34" charset="0"/>
                          <a:cs typeface="Calibri" panose="020F0502020204030204" pitchFamily="34" charset="0"/>
                        </a:rPr>
                        <a:t>Ticket to Ride</a:t>
                      </a:r>
                    </a:p>
                  </a:txBody>
                  <a:tcPr/>
                </a:tc>
                <a:extLst>
                  <a:ext uri="{0D108BD9-81ED-4DB2-BD59-A6C34878D82A}">
                    <a16:rowId xmlns:a16="http://schemas.microsoft.com/office/drawing/2014/main" val="2578262912"/>
                  </a:ext>
                </a:extLst>
              </a:tr>
              <a:tr h="370840">
                <a:tc>
                  <a:txBody>
                    <a:bodyPr/>
                    <a:lstStyle/>
                    <a:p>
                      <a:r>
                        <a:rPr lang="en-GB" sz="2400" dirty="0">
                          <a:latin typeface="Calibri" panose="020F0502020204030204" pitchFamily="34" charset="0"/>
                          <a:cs typeface="Calibri" panose="020F0502020204030204" pitchFamily="34" charset="0"/>
                        </a:rPr>
                        <a:t>Spring 2</a:t>
                      </a:r>
                    </a:p>
                  </a:txBody>
                  <a:tcPr/>
                </a:tc>
                <a:tc>
                  <a:txBody>
                    <a:bodyPr/>
                    <a:lstStyle/>
                    <a:p>
                      <a:r>
                        <a:rPr lang="en-GB" sz="2400" dirty="0">
                          <a:latin typeface="Calibri" panose="020F0502020204030204" pitchFamily="34" charset="0"/>
                          <a:cs typeface="Calibri" panose="020F0502020204030204" pitchFamily="34" charset="0"/>
                        </a:rPr>
                        <a:t>Come Outside</a:t>
                      </a:r>
                    </a:p>
                  </a:txBody>
                  <a:tcPr/>
                </a:tc>
                <a:extLst>
                  <a:ext uri="{0D108BD9-81ED-4DB2-BD59-A6C34878D82A}">
                    <a16:rowId xmlns:a16="http://schemas.microsoft.com/office/drawing/2014/main" val="826022758"/>
                  </a:ext>
                </a:extLst>
              </a:tr>
              <a:tr h="370840">
                <a:tc>
                  <a:txBody>
                    <a:bodyPr/>
                    <a:lstStyle/>
                    <a:p>
                      <a:r>
                        <a:rPr lang="en-GB" sz="2400" dirty="0">
                          <a:latin typeface="Calibri" panose="020F0502020204030204" pitchFamily="34" charset="0"/>
                          <a:cs typeface="Calibri" panose="020F0502020204030204" pitchFamily="34" charset="0"/>
                        </a:rPr>
                        <a:t>Summer 1</a:t>
                      </a:r>
                    </a:p>
                  </a:txBody>
                  <a:tcPr/>
                </a:tc>
                <a:tc>
                  <a:txBody>
                    <a:bodyPr/>
                    <a:lstStyle/>
                    <a:p>
                      <a:r>
                        <a:rPr lang="en-GB" sz="2400">
                          <a:latin typeface="Calibri" panose="020F0502020204030204" pitchFamily="34" charset="0"/>
                          <a:cs typeface="Calibri" panose="020F0502020204030204" pitchFamily="34" charset="0"/>
                        </a:rPr>
                        <a:t>Terrific Tales</a:t>
                      </a:r>
                      <a:endParaRPr lang="en-GB" sz="2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549147179"/>
                  </a:ext>
                </a:extLst>
              </a:tr>
              <a:tr h="370840">
                <a:tc>
                  <a:txBody>
                    <a:bodyPr/>
                    <a:lstStyle/>
                    <a:p>
                      <a:r>
                        <a:rPr lang="en-GB" sz="2400" dirty="0">
                          <a:latin typeface="Calibri" panose="020F0502020204030204" pitchFamily="34" charset="0"/>
                          <a:cs typeface="Calibri" panose="020F0502020204030204" pitchFamily="34" charset="0"/>
                        </a:rPr>
                        <a:t>Summer 2</a:t>
                      </a:r>
                    </a:p>
                  </a:txBody>
                  <a:tcPr/>
                </a:tc>
                <a:tc>
                  <a:txBody>
                    <a:bodyPr/>
                    <a:lstStyle/>
                    <a:p>
                      <a:r>
                        <a:rPr lang="en-GB" sz="2400" dirty="0">
                          <a:latin typeface="Calibri" panose="020F0502020204030204" pitchFamily="34" charset="0"/>
                          <a:cs typeface="Calibri" panose="020F0502020204030204" pitchFamily="34" charset="0"/>
                        </a:rPr>
                        <a:t>Amazing Animals</a:t>
                      </a:r>
                    </a:p>
                  </a:txBody>
                  <a:tcPr/>
                </a:tc>
                <a:extLst>
                  <a:ext uri="{0D108BD9-81ED-4DB2-BD59-A6C34878D82A}">
                    <a16:rowId xmlns:a16="http://schemas.microsoft.com/office/drawing/2014/main" val="2143809557"/>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A5E63856-6A13-C5DD-421D-F370A6256F32}"/>
              </a:ext>
            </a:extLst>
          </p:cNvPr>
          <p:cNvSpPr>
            <a:spLocks noGrp="1" noChangeArrowheads="1"/>
          </p:cNvSpPr>
          <p:nvPr>
            <p:ph type="title"/>
          </p:nvPr>
        </p:nvSpPr>
        <p:spPr/>
        <p:txBody>
          <a:bodyPr/>
          <a:lstStyle/>
          <a:p>
            <a:pPr eaLnBrk="1" hangingPunct="1">
              <a:lnSpc>
                <a:spcPct val="90000"/>
              </a:lnSpc>
            </a:pPr>
            <a:r>
              <a:rPr lang="en-US" altLang="en-US" sz="4800">
                <a:latin typeface="Calibri" panose="020F0502020204030204" pitchFamily="34" charset="0"/>
                <a:cs typeface="Calibri" panose="020F0502020204030204" pitchFamily="34" charset="0"/>
              </a:rPr>
              <a:t>What is the Early Years Foundation Stage? </a:t>
            </a:r>
            <a:endParaRPr lang="en-GB" altLang="en-US" sz="4800">
              <a:latin typeface="Calibri" panose="020F0502020204030204" pitchFamily="34" charset="0"/>
              <a:cs typeface="Calibri" panose="020F0502020204030204" pitchFamily="34" charset="0"/>
            </a:endParaRPr>
          </a:p>
        </p:txBody>
      </p:sp>
      <p:sp>
        <p:nvSpPr>
          <p:cNvPr id="17411" name="Rectangle 3">
            <a:extLst>
              <a:ext uri="{FF2B5EF4-FFF2-40B4-BE49-F238E27FC236}">
                <a16:creationId xmlns:a16="http://schemas.microsoft.com/office/drawing/2014/main" id="{DD1D539C-B426-D784-3563-40A863AD5C53}"/>
              </a:ext>
            </a:extLst>
          </p:cNvPr>
          <p:cNvSpPr>
            <a:spLocks noGrp="1" noChangeArrowheads="1"/>
          </p:cNvSpPr>
          <p:nvPr>
            <p:ph idx="1"/>
          </p:nvPr>
        </p:nvSpPr>
        <p:spPr>
          <a:xfrm>
            <a:off x="1071563" y="1785938"/>
            <a:ext cx="7620000" cy="5373687"/>
          </a:xfrm>
        </p:spPr>
        <p:txBody>
          <a:bodyPr/>
          <a:lstStyle/>
          <a:p>
            <a:pPr eaLnBrk="1" hangingPunct="1"/>
            <a:r>
              <a:rPr lang="en-GB" altLang="en-US" sz="3600">
                <a:latin typeface="Calibri" panose="020F0502020204030204" pitchFamily="34" charset="0"/>
                <a:cs typeface="Calibri" panose="020F0502020204030204" pitchFamily="34" charset="0"/>
              </a:rPr>
              <a:t>The Early Years Foundation Stage (EYFS) is the stage of education for children from </a:t>
            </a:r>
            <a:r>
              <a:rPr lang="en-GB" altLang="en-US" sz="3600">
                <a:solidFill>
                  <a:schemeClr val="folHlink"/>
                </a:solidFill>
                <a:latin typeface="Calibri" panose="020F0502020204030204" pitchFamily="34" charset="0"/>
                <a:cs typeface="Calibri" panose="020F0502020204030204" pitchFamily="34" charset="0"/>
              </a:rPr>
              <a:t>birth</a:t>
            </a:r>
            <a:r>
              <a:rPr lang="en-GB" altLang="en-US" sz="3600">
                <a:latin typeface="Calibri" panose="020F0502020204030204" pitchFamily="34" charset="0"/>
                <a:cs typeface="Calibri" panose="020F0502020204030204" pitchFamily="34" charset="0"/>
              </a:rPr>
              <a:t> to the </a:t>
            </a:r>
            <a:r>
              <a:rPr lang="en-GB" altLang="en-US" sz="3600">
                <a:solidFill>
                  <a:schemeClr val="folHlink"/>
                </a:solidFill>
                <a:latin typeface="Calibri" panose="020F0502020204030204" pitchFamily="34" charset="0"/>
                <a:cs typeface="Calibri" panose="020F0502020204030204" pitchFamily="34" charset="0"/>
              </a:rPr>
              <a:t>end of the Reception year.</a:t>
            </a:r>
            <a:r>
              <a:rPr lang="en-GB" altLang="en-US" sz="3600">
                <a:latin typeface="Calibri" panose="020F0502020204030204" pitchFamily="34" charset="0"/>
                <a:cs typeface="Calibri" panose="020F0502020204030204" pitchFamily="34" charset="0"/>
              </a:rPr>
              <a:t> </a:t>
            </a:r>
          </a:p>
          <a:p>
            <a:pPr eaLnBrk="1" hangingPunct="1">
              <a:buFontTx/>
              <a:buNone/>
            </a:pPr>
            <a:endParaRPr lang="en-GB" altLang="en-US">
              <a:latin typeface="Comic Sans MS" panose="030F0702030302020204" pitchFamily="66" charset="0"/>
            </a:endParaRPr>
          </a:p>
          <a:p>
            <a:pPr eaLnBrk="1" hangingPunct="1"/>
            <a:r>
              <a:rPr lang="en-US" altLang="en-US" sz="3600">
                <a:latin typeface="Calibri" panose="020F0502020204030204" pitchFamily="34" charset="0"/>
                <a:cs typeface="Calibri" panose="020F0502020204030204" pitchFamily="34" charset="0"/>
              </a:rPr>
              <a:t>It is based on the recognition that children learn best through </a:t>
            </a:r>
            <a:r>
              <a:rPr lang="en-US" altLang="en-US" sz="3600">
                <a:solidFill>
                  <a:schemeClr val="folHlink"/>
                </a:solidFill>
                <a:latin typeface="Calibri" panose="020F0502020204030204" pitchFamily="34" charset="0"/>
                <a:cs typeface="Calibri" panose="020F0502020204030204" pitchFamily="34" charset="0"/>
              </a:rPr>
              <a:t>play and active learning.</a:t>
            </a:r>
            <a:r>
              <a:rPr lang="en-US" altLang="en-US" sz="3600">
                <a:latin typeface="Calibri" panose="020F0502020204030204" pitchFamily="34" charset="0"/>
                <a:cs typeface="Calibri" panose="020F0502020204030204" pitchFamily="34" charset="0"/>
              </a:rPr>
              <a:t> </a:t>
            </a:r>
          </a:p>
          <a:p>
            <a:pPr eaLnBrk="1" hangingPunct="1"/>
            <a:endParaRPr lang="en-GB" altLang="en-US" sz="2400">
              <a:latin typeface="Tempus Sans ITC" panose="04020404030007020202" pitchFamily="82" charset="0"/>
            </a:endParaRPr>
          </a:p>
          <a:p>
            <a:pPr eaLnBrk="1" hangingPunct="1"/>
            <a:endParaRPr lang="en-GB" altLang="en-US" sz="2400">
              <a:latin typeface="Tempus Sans ITC" panose="04020404030007020202" pitchFamily="82" charset="0"/>
            </a:endParaRPr>
          </a:p>
          <a:p>
            <a:pPr eaLnBrk="1" hangingPunct="1"/>
            <a:endParaRPr lang="en-GB" altLang="en-US" sz="2400">
              <a:latin typeface="Tempus Sans ITC" panose="04020404030007020202" pitchFamily="82" charset="0"/>
            </a:endParaRPr>
          </a:p>
          <a:p>
            <a:pPr eaLnBrk="1" hangingPunct="1"/>
            <a:endParaRPr lang="en-GB" altLang="en-US" sz="2400">
              <a:latin typeface="Tempus Sans ITC" panose="04020404030007020202" pitchFamily="82"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7E0F9B9F-4920-5669-6582-CE34F6DB0BBB}"/>
              </a:ext>
            </a:extLst>
          </p:cNvPr>
          <p:cNvSpPr>
            <a:spLocks noGrp="1" noChangeArrowheads="1"/>
          </p:cNvSpPr>
          <p:nvPr>
            <p:ph type="title"/>
          </p:nvPr>
        </p:nvSpPr>
        <p:spPr>
          <a:xfrm>
            <a:off x="971550" y="22225"/>
            <a:ext cx="7620000" cy="2000250"/>
          </a:xfrm>
        </p:spPr>
        <p:txBody>
          <a:bodyPr/>
          <a:lstStyle/>
          <a:p>
            <a:pPr eaLnBrk="1" hangingPunct="1"/>
            <a:r>
              <a:rPr lang="en-GB" altLang="en-US" sz="3200">
                <a:latin typeface="Comic Sans MS" panose="030F0702030302020204" pitchFamily="66" charset="0"/>
              </a:rPr>
              <a:t>In the EYFS there are specific areas that we must cover in our curriculum.</a:t>
            </a:r>
          </a:p>
        </p:txBody>
      </p:sp>
      <p:sp>
        <p:nvSpPr>
          <p:cNvPr id="19459" name="Rectangle 3">
            <a:extLst>
              <a:ext uri="{FF2B5EF4-FFF2-40B4-BE49-F238E27FC236}">
                <a16:creationId xmlns:a16="http://schemas.microsoft.com/office/drawing/2014/main" id="{67F0F4D4-E742-0A98-CA08-1CA3A2DAA08B}"/>
              </a:ext>
            </a:extLst>
          </p:cNvPr>
          <p:cNvSpPr>
            <a:spLocks noGrp="1" noChangeArrowheads="1"/>
          </p:cNvSpPr>
          <p:nvPr>
            <p:ph idx="1"/>
          </p:nvPr>
        </p:nvSpPr>
        <p:spPr>
          <a:xfrm>
            <a:off x="1116013" y="1844675"/>
            <a:ext cx="7620000" cy="5013325"/>
          </a:xfrm>
        </p:spPr>
        <p:txBody>
          <a:bodyPr/>
          <a:lstStyle/>
          <a:p>
            <a:pPr eaLnBrk="1" hangingPunct="1"/>
            <a:endParaRPr lang="en-GB" altLang="en-US" sz="2400">
              <a:latin typeface="Tempus Sans ITC" panose="04020404030007020202" pitchFamily="82" charset="0"/>
            </a:endParaRPr>
          </a:p>
          <a:p>
            <a:pPr eaLnBrk="1" hangingPunct="1">
              <a:buFontTx/>
              <a:buNone/>
            </a:pPr>
            <a:endParaRPr lang="en-GB" altLang="en-US" sz="2400">
              <a:latin typeface="Tempus Sans ITC" panose="04020404030007020202" pitchFamily="82" charset="0"/>
            </a:endParaRPr>
          </a:p>
        </p:txBody>
      </p:sp>
      <p:sp>
        <p:nvSpPr>
          <p:cNvPr id="15364" name="Text Box 4">
            <a:extLst>
              <a:ext uri="{FF2B5EF4-FFF2-40B4-BE49-F238E27FC236}">
                <a16:creationId xmlns:a16="http://schemas.microsoft.com/office/drawing/2014/main" id="{428262E0-427A-E846-0773-AAF1E84E7A66}"/>
              </a:ext>
            </a:extLst>
          </p:cNvPr>
          <p:cNvSpPr txBox="1">
            <a:spLocks noChangeArrowheads="1"/>
          </p:cNvSpPr>
          <p:nvPr/>
        </p:nvSpPr>
        <p:spPr bwMode="auto">
          <a:xfrm>
            <a:off x="1116013" y="1989138"/>
            <a:ext cx="7632700" cy="3786187"/>
          </a:xfrm>
          <a:prstGeom prst="rect">
            <a:avLst/>
          </a:prstGeom>
          <a:noFill/>
          <a:ln>
            <a:noFill/>
          </a:ln>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indent="0" eaLnBrk="1" hangingPunct="1">
              <a:spcBef>
                <a:spcPct val="0"/>
              </a:spcBef>
              <a:buFontTx/>
              <a:buNone/>
              <a:defRPr/>
            </a:pPr>
            <a:r>
              <a:rPr lang="en-GB" altLang="en-US" sz="2400" u="sng">
                <a:latin typeface="Comic Sans MS" panose="030F0702030302020204" pitchFamily="66" charset="0"/>
              </a:rPr>
              <a:t>The Prime Areas</a:t>
            </a:r>
          </a:p>
          <a:p>
            <a:pPr eaLnBrk="1" hangingPunct="1">
              <a:spcBef>
                <a:spcPct val="0"/>
              </a:spcBef>
              <a:defRPr/>
            </a:pPr>
            <a:r>
              <a:rPr lang="en-GB" altLang="en-US" sz="2400">
                <a:latin typeface="Comic Sans MS" panose="030F0702030302020204" pitchFamily="66" charset="0"/>
              </a:rPr>
              <a:t>Communication and Language</a:t>
            </a:r>
          </a:p>
          <a:p>
            <a:pPr eaLnBrk="1" hangingPunct="1">
              <a:spcBef>
                <a:spcPct val="0"/>
              </a:spcBef>
              <a:defRPr/>
            </a:pPr>
            <a:r>
              <a:rPr lang="en-GB" altLang="en-US" sz="2400">
                <a:latin typeface="Comic Sans MS" panose="030F0702030302020204" pitchFamily="66" charset="0"/>
              </a:rPr>
              <a:t>Physical Development</a:t>
            </a:r>
          </a:p>
          <a:p>
            <a:pPr eaLnBrk="1" hangingPunct="1">
              <a:spcBef>
                <a:spcPct val="0"/>
              </a:spcBef>
              <a:defRPr/>
            </a:pPr>
            <a:r>
              <a:rPr lang="en-GB" altLang="en-US" sz="2400">
                <a:latin typeface="Comic Sans MS" panose="030F0702030302020204" pitchFamily="66" charset="0"/>
              </a:rPr>
              <a:t>Personal, Social and Emotional Development</a:t>
            </a:r>
          </a:p>
          <a:p>
            <a:pPr eaLnBrk="1" hangingPunct="1">
              <a:spcBef>
                <a:spcPct val="0"/>
              </a:spcBef>
              <a:defRPr/>
            </a:pPr>
            <a:endParaRPr lang="en-GB" altLang="en-US" sz="2400">
              <a:latin typeface="Comic Sans MS" panose="030F0702030302020204" pitchFamily="66" charset="0"/>
            </a:endParaRPr>
          </a:p>
          <a:p>
            <a:pPr marL="0" indent="0" eaLnBrk="1" hangingPunct="1">
              <a:spcBef>
                <a:spcPct val="0"/>
              </a:spcBef>
              <a:buFontTx/>
              <a:buNone/>
              <a:defRPr/>
            </a:pPr>
            <a:r>
              <a:rPr lang="en-GB" altLang="en-US" sz="2400" u="sng">
                <a:latin typeface="Comic Sans MS" panose="030F0702030302020204" pitchFamily="66" charset="0"/>
              </a:rPr>
              <a:t>The Specific Areas</a:t>
            </a:r>
          </a:p>
          <a:p>
            <a:pPr eaLnBrk="1" hangingPunct="1">
              <a:spcBef>
                <a:spcPct val="0"/>
              </a:spcBef>
              <a:defRPr/>
            </a:pPr>
            <a:r>
              <a:rPr lang="en-GB" altLang="en-US" sz="2400">
                <a:latin typeface="Comic Sans MS" panose="030F0702030302020204" pitchFamily="66" charset="0"/>
              </a:rPr>
              <a:t>Literacy</a:t>
            </a:r>
          </a:p>
          <a:p>
            <a:pPr eaLnBrk="1" hangingPunct="1">
              <a:spcBef>
                <a:spcPct val="0"/>
              </a:spcBef>
              <a:defRPr/>
            </a:pPr>
            <a:r>
              <a:rPr lang="en-GB" altLang="en-US" sz="2400">
                <a:latin typeface="Comic Sans MS" panose="030F0702030302020204" pitchFamily="66" charset="0"/>
              </a:rPr>
              <a:t>Mathematics</a:t>
            </a:r>
          </a:p>
          <a:p>
            <a:pPr eaLnBrk="1" hangingPunct="1">
              <a:spcBef>
                <a:spcPct val="0"/>
              </a:spcBef>
              <a:defRPr/>
            </a:pPr>
            <a:r>
              <a:rPr lang="en-GB" altLang="en-US" sz="2400">
                <a:latin typeface="Comic Sans MS" panose="030F0702030302020204" pitchFamily="66" charset="0"/>
              </a:rPr>
              <a:t>Understanding the World</a:t>
            </a:r>
          </a:p>
          <a:p>
            <a:pPr eaLnBrk="1" hangingPunct="1">
              <a:spcBef>
                <a:spcPct val="0"/>
              </a:spcBef>
              <a:defRPr/>
            </a:pPr>
            <a:r>
              <a:rPr lang="en-GB" altLang="en-US" sz="2400">
                <a:latin typeface="Comic Sans MS" panose="030F0702030302020204" pitchFamily="66" charset="0"/>
              </a:rPr>
              <a:t>Expressive Arts and Design</a:t>
            </a:r>
          </a:p>
        </p:txBody>
      </p:sp>
    </p:spTree>
  </p:cSld>
  <p:clrMapOvr>
    <a:masterClrMapping/>
  </p:clrMapOvr>
</p:sld>
</file>

<file path=ppt/theme/theme1.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74AFA60A921347BF94085EAF489C10" ma:contentTypeVersion="15" ma:contentTypeDescription="Create a new document." ma:contentTypeScope="" ma:versionID="cc4a63cf90048e625e226197600463b9">
  <xsd:schema xmlns:xsd="http://www.w3.org/2001/XMLSchema" xmlns:xs="http://www.w3.org/2001/XMLSchema" xmlns:p="http://schemas.microsoft.com/office/2006/metadata/properties" xmlns:ns2="47f19b77-9183-4fc2-bb77-da09682717ed" xmlns:ns3="4aa0b2aa-ae8d-4d1d-a89c-3d0d53edecf4" targetNamespace="http://schemas.microsoft.com/office/2006/metadata/properties" ma:root="true" ma:fieldsID="9994e3f4d4f099e926151655ffceba2b" ns2:_="" ns3:_="">
    <xsd:import namespace="47f19b77-9183-4fc2-bb77-da09682717ed"/>
    <xsd:import namespace="4aa0b2aa-ae8d-4d1d-a89c-3d0d53edecf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f19b77-9183-4fc2-bb77-da09682717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a6e6c20e-1c20-40a5-b105-c40edbba9b7b"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a0b2aa-ae8d-4d1d-a89c-3d0d53edecf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a77cbc04-491a-4a50-8800-ae3e2ad6623e}" ma:internalName="TaxCatchAll" ma:showField="CatchAllData" ma:web="4aa0b2aa-ae8d-4d1d-a89c-3d0d53edecf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4aa0b2aa-ae8d-4d1d-a89c-3d0d53edecf4">
      <UserInfo>
        <DisplayName>Luke Smith</DisplayName>
        <AccountId>70</AccountId>
        <AccountType/>
      </UserInfo>
      <UserInfo>
        <DisplayName>Sophie Foston</DisplayName>
        <AccountId>21</AccountId>
        <AccountType/>
      </UserInfo>
    </SharedWithUsers>
    <lcf76f155ced4ddcb4097134ff3c332f xmlns="47f19b77-9183-4fc2-bb77-da09682717ed">
      <Terms xmlns="http://schemas.microsoft.com/office/infopath/2007/PartnerControls"/>
    </lcf76f155ced4ddcb4097134ff3c332f>
    <TaxCatchAll xmlns="4aa0b2aa-ae8d-4d1d-a89c-3d0d53edecf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6714FBE-EF74-4389-8E85-EC9CBC2E52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f19b77-9183-4fc2-bb77-da09682717ed"/>
    <ds:schemaRef ds:uri="4aa0b2aa-ae8d-4d1d-a89c-3d0d53edec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C5DFC28-A19D-4D5B-B910-DC58DEEB83F0}">
  <ds:schemaRefs>
    <ds:schemaRef ds:uri="http://www.w3.org/XML/1998/namespace"/>
    <ds:schemaRef ds:uri="http://schemas.openxmlformats.org/package/2006/metadata/core-properties"/>
    <ds:schemaRef ds:uri="http://schemas.microsoft.com/office/2006/documentManagement/types"/>
    <ds:schemaRef ds:uri="4aa0b2aa-ae8d-4d1d-a89c-3d0d53edecf4"/>
    <ds:schemaRef ds:uri="http://purl.org/dc/elements/1.1/"/>
    <ds:schemaRef ds:uri="http://schemas.microsoft.com/office/infopath/2007/PartnerControls"/>
    <ds:schemaRef ds:uri="http://purl.org/dc/dcmitype/"/>
    <ds:schemaRef ds:uri="http://purl.org/dc/terms/"/>
    <ds:schemaRef ds:uri="47f19b77-9183-4fc2-bb77-da09682717ed"/>
    <ds:schemaRef ds:uri="http://schemas.microsoft.com/office/2006/metadata/properties"/>
  </ds:schemaRefs>
</ds:datastoreItem>
</file>

<file path=customXml/itemProps3.xml><?xml version="1.0" encoding="utf-8"?>
<ds:datastoreItem xmlns:ds="http://schemas.openxmlformats.org/officeDocument/2006/customXml" ds:itemID="{0F801CD0-49E1-404C-959D-1E6ECD2EB36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124</TotalTime>
  <Words>1577</Words>
  <Application>Microsoft Office PowerPoint</Application>
  <PresentationFormat>On-screen Show (4:3)</PresentationFormat>
  <Paragraphs>258</Paragraphs>
  <Slides>28</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Comic Sans MS</vt:lpstr>
      <vt:lpstr>Tempus Sans ITC</vt:lpstr>
      <vt:lpstr>Times New Roman</vt:lpstr>
      <vt:lpstr>Wingdings</vt:lpstr>
      <vt:lpstr>Notebook</vt:lpstr>
      <vt:lpstr>Welcome to Donington Cowley Endowed Primary School   </vt:lpstr>
      <vt:lpstr>PowerPoint Presentation</vt:lpstr>
      <vt:lpstr>Our School Values</vt:lpstr>
      <vt:lpstr>Senior Leadership Team</vt:lpstr>
      <vt:lpstr>Senior Leadership Team</vt:lpstr>
      <vt:lpstr>EYFS Team</vt:lpstr>
      <vt:lpstr> Ladybirds Class</vt:lpstr>
      <vt:lpstr>What is the Early Years Foundation Stage? </vt:lpstr>
      <vt:lpstr>In the EYFS there are specific areas that we must cover in our curriculum.</vt:lpstr>
      <vt:lpstr>There are three characteristics of effective learning that are taken into account when we plan and guide children’s activities. </vt:lpstr>
      <vt:lpstr>Our Classrooms  </vt:lpstr>
      <vt:lpstr>Our Outdoor Area  </vt:lpstr>
      <vt:lpstr>  A typical morning in Reception… </vt:lpstr>
      <vt:lpstr>  A typical afternoon in Reception… </vt:lpstr>
      <vt:lpstr> Forest School</vt:lpstr>
      <vt:lpstr> Read Write Inc</vt:lpstr>
      <vt:lpstr>PowerPoint Presentation</vt:lpstr>
      <vt:lpstr>PowerPoint Presentation</vt:lpstr>
      <vt:lpstr>PowerPoint Presentation</vt:lpstr>
      <vt:lpstr>PowerPoint Presentation</vt:lpstr>
      <vt:lpstr>Uniform</vt:lpstr>
      <vt:lpstr>PowerPoint Presentation</vt:lpstr>
      <vt:lpstr>P.E Kit</vt:lpstr>
      <vt:lpstr>Please ensure all clothing is named. Spare clothing is useful in September. Uniform is available from  https://www.nationwideschooluniforms.co.uk/school-uniform/primary-school/donington-cowley-endowed-primary-school.html  Please see our school website for more details.</vt:lpstr>
      <vt:lpstr>What does my child need at school?</vt:lpstr>
      <vt:lpstr>Dates for your diary</vt:lpstr>
      <vt:lpstr>PowerPoint Presentation</vt:lpstr>
      <vt:lpstr>And Finally…</vt:lpstr>
    </vt:vector>
  </TitlesOfParts>
  <Company>Pavillion Communication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Foundation Stage</dc:title>
  <dc:creator>Gina</dc:creator>
  <cp:lastModifiedBy>Sarah Ogden</cp:lastModifiedBy>
  <cp:revision>5</cp:revision>
  <cp:lastPrinted>2021-06-08T09:23:34Z</cp:lastPrinted>
  <dcterms:created xsi:type="dcterms:W3CDTF">2005-06-06T15:11:20Z</dcterms:created>
  <dcterms:modified xsi:type="dcterms:W3CDTF">2023-06-12T18:23:28Z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0x010100C974AFA60A921347BF94085EAF489C10</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ies>
</file>